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82" r:id="rId5"/>
    <p:sldId id="259" r:id="rId6"/>
    <p:sldId id="370" r:id="rId7"/>
    <p:sldId id="369" r:id="rId8"/>
    <p:sldId id="367" r:id="rId9"/>
    <p:sldId id="274" r:id="rId10"/>
    <p:sldId id="299" r:id="rId11"/>
    <p:sldId id="300" r:id="rId12"/>
    <p:sldId id="368" r:id="rId13"/>
    <p:sldId id="284" r:id="rId14"/>
    <p:sldId id="298" r:id="rId15"/>
    <p:sldId id="366" r:id="rId16"/>
    <p:sldId id="297" r:id="rId17"/>
    <p:sldId id="332" r:id="rId18"/>
    <p:sldId id="314" r:id="rId19"/>
    <p:sldId id="312" r:id="rId20"/>
    <p:sldId id="285" r:id="rId21"/>
    <p:sldId id="286" r:id="rId22"/>
    <p:sldId id="319" r:id="rId23"/>
    <p:sldId id="371" r:id="rId24"/>
    <p:sldId id="283" r:id="rId25"/>
    <p:sldId id="334" r:id="rId26"/>
    <p:sldId id="287" r:id="rId27"/>
    <p:sldId id="263" r:id="rId28"/>
    <p:sldId id="289" r:id="rId29"/>
    <p:sldId id="320" r:id="rId30"/>
    <p:sldId id="322" r:id="rId31"/>
    <p:sldId id="372" r:id="rId32"/>
    <p:sldId id="321" r:id="rId33"/>
    <p:sldId id="364" r:id="rId34"/>
    <p:sldId id="365" r:id="rId35"/>
    <p:sldId id="3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07" autoAdjust="0"/>
  </p:normalViewPr>
  <p:slideViewPr>
    <p:cSldViewPr snapToGrid="0">
      <p:cViewPr varScale="1">
        <p:scale>
          <a:sx n="109" d="100"/>
          <a:sy n="109" d="100"/>
        </p:scale>
        <p:origin x="702" y="132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C0137-3D18-4D0D-8AB9-6EB85F83B9BA}" type="doc">
      <dgm:prSet loTypeId="urn:microsoft.com/office/officeart/2005/8/layout/cycle1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9B8453C-4844-4FDF-857F-CE96C84A7774}">
      <dgm:prSet phldrT="[Text]"/>
      <dgm:spPr/>
      <dgm:t>
        <a:bodyPr/>
        <a:lstStyle/>
        <a:p>
          <a:r>
            <a:rPr lang="en-US"/>
            <a:t>Cultural based communities interacting to stimulus</a:t>
          </a:r>
        </a:p>
      </dgm:t>
    </dgm:pt>
    <dgm:pt modelId="{CD3984D3-75FC-4509-A17F-4000E4C1F2D3}" type="parTrans" cxnId="{2553E095-5FFC-4C46-94E3-926A416A370C}">
      <dgm:prSet/>
      <dgm:spPr/>
      <dgm:t>
        <a:bodyPr/>
        <a:lstStyle/>
        <a:p>
          <a:endParaRPr lang="en-US"/>
        </a:p>
      </dgm:t>
    </dgm:pt>
    <dgm:pt modelId="{9837C10D-B634-4257-BFAD-F273F77941C6}" type="sibTrans" cxnId="{2553E095-5FFC-4C46-94E3-926A416A370C}">
      <dgm:prSet/>
      <dgm:spPr/>
      <dgm:t>
        <a:bodyPr/>
        <a:lstStyle/>
        <a:p>
          <a:endParaRPr lang="en-US"/>
        </a:p>
      </dgm:t>
    </dgm:pt>
    <dgm:pt modelId="{9E9CE4EB-F2E3-4115-959A-391C30D9830A}">
      <dgm:prSet phldrT="[Text]"/>
      <dgm:spPr/>
      <dgm:t>
        <a:bodyPr/>
        <a:lstStyle/>
        <a:p>
          <a:r>
            <a:rPr lang="en-US"/>
            <a:t>Reflection, discovery, invention, collaboration, feedback, and co-authorship</a:t>
          </a:r>
        </a:p>
      </dgm:t>
    </dgm:pt>
    <dgm:pt modelId="{D03970E8-5B1D-4CE3-B4BE-D613336E226D}" type="parTrans" cxnId="{ED12D772-5688-4F78-BFDD-B16E6B77DA3D}">
      <dgm:prSet/>
      <dgm:spPr/>
      <dgm:t>
        <a:bodyPr/>
        <a:lstStyle/>
        <a:p>
          <a:endParaRPr lang="en-US"/>
        </a:p>
      </dgm:t>
    </dgm:pt>
    <dgm:pt modelId="{D5F61230-D12F-4EE8-B012-85F5F855CFDF}" type="sibTrans" cxnId="{ED12D772-5688-4F78-BFDD-B16E6B77DA3D}">
      <dgm:prSet/>
      <dgm:spPr/>
      <dgm:t>
        <a:bodyPr/>
        <a:lstStyle/>
        <a:p>
          <a:endParaRPr lang="en-US"/>
        </a:p>
      </dgm:t>
    </dgm:pt>
    <dgm:pt modelId="{258F65C2-8C13-40C5-A0EC-DF2A2A0E099D}">
      <dgm:prSet phldrT="[Text]"/>
      <dgm:spPr/>
      <dgm:t>
        <a:bodyPr/>
        <a:lstStyle/>
        <a:p>
          <a:r>
            <a:rPr lang="en-US" dirty="0"/>
            <a:t>Social Interaction via peer to peer relationships, the interactions facilitating learning agency</a:t>
          </a:r>
        </a:p>
      </dgm:t>
    </dgm:pt>
    <dgm:pt modelId="{7C05760D-60EF-4E25-AF33-374C25CBCA39}" type="parTrans" cxnId="{4AF2BF9A-AEE7-48C1-B768-CF479CC0620B}">
      <dgm:prSet/>
      <dgm:spPr/>
      <dgm:t>
        <a:bodyPr/>
        <a:lstStyle/>
        <a:p>
          <a:endParaRPr lang="en-US"/>
        </a:p>
      </dgm:t>
    </dgm:pt>
    <dgm:pt modelId="{8A7FBE54-FD9C-4A08-8936-545CB250FDF1}" type="sibTrans" cxnId="{4AF2BF9A-AEE7-48C1-B768-CF479CC0620B}">
      <dgm:prSet/>
      <dgm:spPr/>
      <dgm:t>
        <a:bodyPr/>
        <a:lstStyle/>
        <a:p>
          <a:endParaRPr lang="en-US"/>
        </a:p>
      </dgm:t>
    </dgm:pt>
    <dgm:pt modelId="{D2E24E49-383E-4DF3-BA93-9D165E99BB61}">
      <dgm:prSet phldrT="[Text]"/>
      <dgm:spPr/>
      <dgm:t>
        <a:bodyPr/>
        <a:lstStyle/>
        <a:p>
          <a:r>
            <a:rPr lang="en-US" dirty="0"/>
            <a:t>Through writing students further reflect and develop at their own pace</a:t>
          </a:r>
        </a:p>
      </dgm:t>
    </dgm:pt>
    <dgm:pt modelId="{1E25AB60-7EB6-4387-B0AB-2ED624963EA0}" type="parTrans" cxnId="{ADDACCC8-3272-4C6D-854C-2156777FCF40}">
      <dgm:prSet/>
      <dgm:spPr/>
      <dgm:t>
        <a:bodyPr/>
        <a:lstStyle/>
        <a:p>
          <a:endParaRPr lang="en-US"/>
        </a:p>
      </dgm:t>
    </dgm:pt>
    <dgm:pt modelId="{FA328281-A18C-4840-AD87-9061BDA1EB42}" type="sibTrans" cxnId="{ADDACCC8-3272-4C6D-854C-2156777FCF40}">
      <dgm:prSet/>
      <dgm:spPr/>
      <dgm:t>
        <a:bodyPr/>
        <a:lstStyle/>
        <a:p>
          <a:endParaRPr lang="en-US"/>
        </a:p>
      </dgm:t>
    </dgm:pt>
    <dgm:pt modelId="{DD412D26-8BA6-426E-B658-E968FF4C571C}">
      <dgm:prSet phldrT="[Text]"/>
      <dgm:spPr/>
      <dgm:t>
        <a:bodyPr/>
        <a:lstStyle/>
        <a:p>
          <a:r>
            <a:rPr lang="en-US" dirty="0"/>
            <a:t>Students Progressively obtain  higher order critical thinking skills that can be transferred</a:t>
          </a:r>
        </a:p>
      </dgm:t>
    </dgm:pt>
    <dgm:pt modelId="{B557361F-7AAE-4EBC-BEBF-E873B32EE110}" type="parTrans" cxnId="{F6A2BBB0-C25D-4E68-8065-E3700F64022F}">
      <dgm:prSet/>
      <dgm:spPr/>
      <dgm:t>
        <a:bodyPr/>
        <a:lstStyle/>
        <a:p>
          <a:endParaRPr lang="en-US"/>
        </a:p>
      </dgm:t>
    </dgm:pt>
    <dgm:pt modelId="{F7FEF6B9-8E6A-4FE1-B373-017298EEDAB8}" type="sibTrans" cxnId="{F6A2BBB0-C25D-4E68-8065-E3700F64022F}">
      <dgm:prSet/>
      <dgm:spPr/>
      <dgm:t>
        <a:bodyPr/>
        <a:lstStyle/>
        <a:p>
          <a:endParaRPr lang="en-US"/>
        </a:p>
      </dgm:t>
    </dgm:pt>
    <dgm:pt modelId="{4AE1FF08-7EC9-42DB-8992-518A20FC94CE}" type="pres">
      <dgm:prSet presAssocID="{B70C0137-3D18-4D0D-8AB9-6EB85F83B9BA}" presName="cycle" presStyleCnt="0">
        <dgm:presLayoutVars>
          <dgm:dir/>
          <dgm:resizeHandles val="exact"/>
        </dgm:presLayoutVars>
      </dgm:prSet>
      <dgm:spPr/>
    </dgm:pt>
    <dgm:pt modelId="{0153FC27-AF41-4C68-B19E-C79DE4EB1B21}" type="pres">
      <dgm:prSet presAssocID="{D9B8453C-4844-4FDF-857F-CE96C84A7774}" presName="dummy" presStyleCnt="0"/>
      <dgm:spPr/>
    </dgm:pt>
    <dgm:pt modelId="{3B740D13-7F95-4F93-9F81-82164D99B9D6}" type="pres">
      <dgm:prSet presAssocID="{D9B8453C-4844-4FDF-857F-CE96C84A7774}" presName="node" presStyleLbl="revTx" presStyleIdx="0" presStyleCnt="5">
        <dgm:presLayoutVars>
          <dgm:bulletEnabled val="1"/>
        </dgm:presLayoutVars>
      </dgm:prSet>
      <dgm:spPr/>
    </dgm:pt>
    <dgm:pt modelId="{034324E6-4478-40BB-AEEA-E6B140CB72D3}" type="pres">
      <dgm:prSet presAssocID="{9837C10D-B634-4257-BFAD-F273F77941C6}" presName="sibTrans" presStyleLbl="node1" presStyleIdx="0" presStyleCnt="5"/>
      <dgm:spPr/>
    </dgm:pt>
    <dgm:pt modelId="{CC58C1F3-F0CB-4DBC-8611-82ACBBD92A6D}" type="pres">
      <dgm:prSet presAssocID="{9E9CE4EB-F2E3-4115-959A-391C30D9830A}" presName="dummy" presStyleCnt="0"/>
      <dgm:spPr/>
    </dgm:pt>
    <dgm:pt modelId="{43A2C695-1951-4388-A46A-88102262F05D}" type="pres">
      <dgm:prSet presAssocID="{9E9CE4EB-F2E3-4115-959A-391C30D9830A}" presName="node" presStyleLbl="revTx" presStyleIdx="1" presStyleCnt="5">
        <dgm:presLayoutVars>
          <dgm:bulletEnabled val="1"/>
        </dgm:presLayoutVars>
      </dgm:prSet>
      <dgm:spPr/>
    </dgm:pt>
    <dgm:pt modelId="{0430D8A0-6C5F-4118-BA5C-3834FD222911}" type="pres">
      <dgm:prSet presAssocID="{D5F61230-D12F-4EE8-B012-85F5F855CFDF}" presName="sibTrans" presStyleLbl="node1" presStyleIdx="1" presStyleCnt="5"/>
      <dgm:spPr/>
    </dgm:pt>
    <dgm:pt modelId="{16ADE999-6575-490C-9486-81BE58153680}" type="pres">
      <dgm:prSet presAssocID="{258F65C2-8C13-40C5-A0EC-DF2A2A0E099D}" presName="dummy" presStyleCnt="0"/>
      <dgm:spPr/>
    </dgm:pt>
    <dgm:pt modelId="{72D649D0-501D-441E-A27D-9A78BE42B027}" type="pres">
      <dgm:prSet presAssocID="{258F65C2-8C13-40C5-A0EC-DF2A2A0E099D}" presName="node" presStyleLbl="revTx" presStyleIdx="2" presStyleCnt="5">
        <dgm:presLayoutVars>
          <dgm:bulletEnabled val="1"/>
        </dgm:presLayoutVars>
      </dgm:prSet>
      <dgm:spPr/>
    </dgm:pt>
    <dgm:pt modelId="{68658013-92E5-4B0C-A44C-8581397EC1C5}" type="pres">
      <dgm:prSet presAssocID="{8A7FBE54-FD9C-4A08-8936-545CB250FDF1}" presName="sibTrans" presStyleLbl="node1" presStyleIdx="2" presStyleCnt="5"/>
      <dgm:spPr/>
    </dgm:pt>
    <dgm:pt modelId="{6DC66442-59A2-4485-B671-ED42EC6DD7F7}" type="pres">
      <dgm:prSet presAssocID="{D2E24E49-383E-4DF3-BA93-9D165E99BB61}" presName="dummy" presStyleCnt="0"/>
      <dgm:spPr/>
    </dgm:pt>
    <dgm:pt modelId="{0C94F0D0-DCB4-4D3D-8F66-08882F9448F9}" type="pres">
      <dgm:prSet presAssocID="{D2E24E49-383E-4DF3-BA93-9D165E99BB61}" presName="node" presStyleLbl="revTx" presStyleIdx="3" presStyleCnt="5">
        <dgm:presLayoutVars>
          <dgm:bulletEnabled val="1"/>
        </dgm:presLayoutVars>
      </dgm:prSet>
      <dgm:spPr/>
    </dgm:pt>
    <dgm:pt modelId="{51367FE9-4F83-4E3F-998B-D82EC9FBE82C}" type="pres">
      <dgm:prSet presAssocID="{FA328281-A18C-4840-AD87-9061BDA1EB42}" presName="sibTrans" presStyleLbl="node1" presStyleIdx="3" presStyleCnt="5"/>
      <dgm:spPr/>
    </dgm:pt>
    <dgm:pt modelId="{446C56A9-9558-486C-B458-35972B816332}" type="pres">
      <dgm:prSet presAssocID="{DD412D26-8BA6-426E-B658-E968FF4C571C}" presName="dummy" presStyleCnt="0"/>
      <dgm:spPr/>
    </dgm:pt>
    <dgm:pt modelId="{4F20B262-9156-403D-B959-8B2A0AB93A7C}" type="pres">
      <dgm:prSet presAssocID="{DD412D26-8BA6-426E-B658-E968FF4C571C}" presName="node" presStyleLbl="revTx" presStyleIdx="4" presStyleCnt="5">
        <dgm:presLayoutVars>
          <dgm:bulletEnabled val="1"/>
        </dgm:presLayoutVars>
      </dgm:prSet>
      <dgm:spPr/>
    </dgm:pt>
    <dgm:pt modelId="{A4148CDD-A669-48A3-BA3F-0ADAAA9164FD}" type="pres">
      <dgm:prSet presAssocID="{F7FEF6B9-8E6A-4FE1-B373-017298EEDAB8}" presName="sibTrans" presStyleLbl="node1" presStyleIdx="4" presStyleCnt="5"/>
      <dgm:spPr/>
    </dgm:pt>
  </dgm:ptLst>
  <dgm:cxnLst>
    <dgm:cxn modelId="{4877CF39-BF6E-4C88-9577-6BDEE1614B67}" type="presOf" srcId="{D5F61230-D12F-4EE8-B012-85F5F855CFDF}" destId="{0430D8A0-6C5F-4118-BA5C-3834FD222911}" srcOrd="0" destOrd="0" presId="urn:microsoft.com/office/officeart/2005/8/layout/cycle1"/>
    <dgm:cxn modelId="{96BA6E51-5027-4EB5-9372-785014F51E08}" type="presOf" srcId="{9837C10D-B634-4257-BFAD-F273F77941C6}" destId="{034324E6-4478-40BB-AEEA-E6B140CB72D3}" srcOrd="0" destOrd="0" presId="urn:microsoft.com/office/officeart/2005/8/layout/cycle1"/>
    <dgm:cxn modelId="{ED12D772-5688-4F78-BFDD-B16E6B77DA3D}" srcId="{B70C0137-3D18-4D0D-8AB9-6EB85F83B9BA}" destId="{9E9CE4EB-F2E3-4115-959A-391C30D9830A}" srcOrd="1" destOrd="0" parTransId="{D03970E8-5B1D-4CE3-B4BE-D613336E226D}" sibTransId="{D5F61230-D12F-4EE8-B012-85F5F855CFDF}"/>
    <dgm:cxn modelId="{B39C117F-DF94-4D6C-82A2-FF2EB0212CD4}" type="presOf" srcId="{9E9CE4EB-F2E3-4115-959A-391C30D9830A}" destId="{43A2C695-1951-4388-A46A-88102262F05D}" srcOrd="0" destOrd="0" presId="urn:microsoft.com/office/officeart/2005/8/layout/cycle1"/>
    <dgm:cxn modelId="{5881E58D-02DF-4B30-88AE-647049331608}" type="presOf" srcId="{DD412D26-8BA6-426E-B658-E968FF4C571C}" destId="{4F20B262-9156-403D-B959-8B2A0AB93A7C}" srcOrd="0" destOrd="0" presId="urn:microsoft.com/office/officeart/2005/8/layout/cycle1"/>
    <dgm:cxn modelId="{2553E095-5FFC-4C46-94E3-926A416A370C}" srcId="{B70C0137-3D18-4D0D-8AB9-6EB85F83B9BA}" destId="{D9B8453C-4844-4FDF-857F-CE96C84A7774}" srcOrd="0" destOrd="0" parTransId="{CD3984D3-75FC-4509-A17F-4000E4C1F2D3}" sibTransId="{9837C10D-B634-4257-BFAD-F273F77941C6}"/>
    <dgm:cxn modelId="{4AF2BF9A-AEE7-48C1-B768-CF479CC0620B}" srcId="{B70C0137-3D18-4D0D-8AB9-6EB85F83B9BA}" destId="{258F65C2-8C13-40C5-A0EC-DF2A2A0E099D}" srcOrd="2" destOrd="0" parTransId="{7C05760D-60EF-4E25-AF33-374C25CBCA39}" sibTransId="{8A7FBE54-FD9C-4A08-8936-545CB250FDF1}"/>
    <dgm:cxn modelId="{FBE6B49B-6E28-45FB-A6C7-8E76C17BC0EA}" type="presOf" srcId="{258F65C2-8C13-40C5-A0EC-DF2A2A0E099D}" destId="{72D649D0-501D-441E-A27D-9A78BE42B027}" srcOrd="0" destOrd="0" presId="urn:microsoft.com/office/officeart/2005/8/layout/cycle1"/>
    <dgm:cxn modelId="{508984AD-131D-4ABB-9D3D-A4165393D3AF}" type="presOf" srcId="{FA328281-A18C-4840-AD87-9061BDA1EB42}" destId="{51367FE9-4F83-4E3F-998B-D82EC9FBE82C}" srcOrd="0" destOrd="0" presId="urn:microsoft.com/office/officeart/2005/8/layout/cycle1"/>
    <dgm:cxn modelId="{F6A2BBB0-C25D-4E68-8065-E3700F64022F}" srcId="{B70C0137-3D18-4D0D-8AB9-6EB85F83B9BA}" destId="{DD412D26-8BA6-426E-B658-E968FF4C571C}" srcOrd="4" destOrd="0" parTransId="{B557361F-7AAE-4EBC-BEBF-E873B32EE110}" sibTransId="{F7FEF6B9-8E6A-4FE1-B373-017298EEDAB8}"/>
    <dgm:cxn modelId="{F9EE48C5-4949-4CE4-A145-13AF101EA07E}" type="presOf" srcId="{D2E24E49-383E-4DF3-BA93-9D165E99BB61}" destId="{0C94F0D0-DCB4-4D3D-8F66-08882F9448F9}" srcOrd="0" destOrd="0" presId="urn:microsoft.com/office/officeart/2005/8/layout/cycle1"/>
    <dgm:cxn modelId="{ADDACCC8-3272-4C6D-854C-2156777FCF40}" srcId="{B70C0137-3D18-4D0D-8AB9-6EB85F83B9BA}" destId="{D2E24E49-383E-4DF3-BA93-9D165E99BB61}" srcOrd="3" destOrd="0" parTransId="{1E25AB60-7EB6-4387-B0AB-2ED624963EA0}" sibTransId="{FA328281-A18C-4840-AD87-9061BDA1EB42}"/>
    <dgm:cxn modelId="{5CD742CA-1D87-4D1B-80EC-472B45D18652}" type="presOf" srcId="{F7FEF6B9-8E6A-4FE1-B373-017298EEDAB8}" destId="{A4148CDD-A669-48A3-BA3F-0ADAAA9164FD}" srcOrd="0" destOrd="0" presId="urn:microsoft.com/office/officeart/2005/8/layout/cycle1"/>
    <dgm:cxn modelId="{23E33FD1-53BC-4285-92C2-541236E385CF}" type="presOf" srcId="{8A7FBE54-FD9C-4A08-8936-545CB250FDF1}" destId="{68658013-92E5-4B0C-A44C-8581397EC1C5}" srcOrd="0" destOrd="0" presId="urn:microsoft.com/office/officeart/2005/8/layout/cycle1"/>
    <dgm:cxn modelId="{3A24ADEA-CE34-4D03-8570-098A647444EA}" type="presOf" srcId="{D9B8453C-4844-4FDF-857F-CE96C84A7774}" destId="{3B740D13-7F95-4F93-9F81-82164D99B9D6}" srcOrd="0" destOrd="0" presId="urn:microsoft.com/office/officeart/2005/8/layout/cycle1"/>
    <dgm:cxn modelId="{2A3368EB-8601-4B59-A75F-C54C5BE8D78B}" type="presOf" srcId="{B70C0137-3D18-4D0D-8AB9-6EB85F83B9BA}" destId="{4AE1FF08-7EC9-42DB-8992-518A20FC94CE}" srcOrd="0" destOrd="0" presId="urn:microsoft.com/office/officeart/2005/8/layout/cycle1"/>
    <dgm:cxn modelId="{88AE9B86-8948-418D-B543-9113D199AEDC}" type="presParOf" srcId="{4AE1FF08-7EC9-42DB-8992-518A20FC94CE}" destId="{0153FC27-AF41-4C68-B19E-C79DE4EB1B21}" srcOrd="0" destOrd="0" presId="urn:microsoft.com/office/officeart/2005/8/layout/cycle1"/>
    <dgm:cxn modelId="{7A5D19D9-F9F5-4C0D-9207-D18155927999}" type="presParOf" srcId="{4AE1FF08-7EC9-42DB-8992-518A20FC94CE}" destId="{3B740D13-7F95-4F93-9F81-82164D99B9D6}" srcOrd="1" destOrd="0" presId="urn:microsoft.com/office/officeart/2005/8/layout/cycle1"/>
    <dgm:cxn modelId="{CBCD1018-F031-4D76-BC80-E9B48061B575}" type="presParOf" srcId="{4AE1FF08-7EC9-42DB-8992-518A20FC94CE}" destId="{034324E6-4478-40BB-AEEA-E6B140CB72D3}" srcOrd="2" destOrd="0" presId="urn:microsoft.com/office/officeart/2005/8/layout/cycle1"/>
    <dgm:cxn modelId="{3EAEF0AF-31F1-4525-92C1-E9E969847670}" type="presParOf" srcId="{4AE1FF08-7EC9-42DB-8992-518A20FC94CE}" destId="{CC58C1F3-F0CB-4DBC-8611-82ACBBD92A6D}" srcOrd="3" destOrd="0" presId="urn:microsoft.com/office/officeart/2005/8/layout/cycle1"/>
    <dgm:cxn modelId="{10B8A51B-139F-443C-8E8B-5A43110A4E6B}" type="presParOf" srcId="{4AE1FF08-7EC9-42DB-8992-518A20FC94CE}" destId="{43A2C695-1951-4388-A46A-88102262F05D}" srcOrd="4" destOrd="0" presId="urn:microsoft.com/office/officeart/2005/8/layout/cycle1"/>
    <dgm:cxn modelId="{38792983-5636-4C88-8B84-2E6120092753}" type="presParOf" srcId="{4AE1FF08-7EC9-42DB-8992-518A20FC94CE}" destId="{0430D8A0-6C5F-4118-BA5C-3834FD222911}" srcOrd="5" destOrd="0" presId="urn:microsoft.com/office/officeart/2005/8/layout/cycle1"/>
    <dgm:cxn modelId="{18E4C626-EC14-49FF-B948-7C6F9D4FE5F0}" type="presParOf" srcId="{4AE1FF08-7EC9-42DB-8992-518A20FC94CE}" destId="{16ADE999-6575-490C-9486-81BE58153680}" srcOrd="6" destOrd="0" presId="urn:microsoft.com/office/officeart/2005/8/layout/cycle1"/>
    <dgm:cxn modelId="{F4EAAE34-A60B-46D1-81EC-5FA8121D923F}" type="presParOf" srcId="{4AE1FF08-7EC9-42DB-8992-518A20FC94CE}" destId="{72D649D0-501D-441E-A27D-9A78BE42B027}" srcOrd="7" destOrd="0" presId="urn:microsoft.com/office/officeart/2005/8/layout/cycle1"/>
    <dgm:cxn modelId="{E6553995-BD0D-4BEF-917B-2AF1F946E911}" type="presParOf" srcId="{4AE1FF08-7EC9-42DB-8992-518A20FC94CE}" destId="{68658013-92E5-4B0C-A44C-8581397EC1C5}" srcOrd="8" destOrd="0" presId="urn:microsoft.com/office/officeart/2005/8/layout/cycle1"/>
    <dgm:cxn modelId="{BE849AF4-67D2-4598-9B83-80DB2A6B39ED}" type="presParOf" srcId="{4AE1FF08-7EC9-42DB-8992-518A20FC94CE}" destId="{6DC66442-59A2-4485-B671-ED42EC6DD7F7}" srcOrd="9" destOrd="0" presId="urn:microsoft.com/office/officeart/2005/8/layout/cycle1"/>
    <dgm:cxn modelId="{7F4B2A5E-422B-43BB-B67D-F4742541A6C4}" type="presParOf" srcId="{4AE1FF08-7EC9-42DB-8992-518A20FC94CE}" destId="{0C94F0D0-DCB4-4D3D-8F66-08882F9448F9}" srcOrd="10" destOrd="0" presId="urn:microsoft.com/office/officeart/2005/8/layout/cycle1"/>
    <dgm:cxn modelId="{003EC072-152C-4EA9-B45B-C4E9BFD45A34}" type="presParOf" srcId="{4AE1FF08-7EC9-42DB-8992-518A20FC94CE}" destId="{51367FE9-4F83-4E3F-998B-D82EC9FBE82C}" srcOrd="11" destOrd="0" presId="urn:microsoft.com/office/officeart/2005/8/layout/cycle1"/>
    <dgm:cxn modelId="{32541510-F4A8-4305-BF09-4E4D2729F2F3}" type="presParOf" srcId="{4AE1FF08-7EC9-42DB-8992-518A20FC94CE}" destId="{446C56A9-9558-486C-B458-35972B816332}" srcOrd="12" destOrd="0" presId="urn:microsoft.com/office/officeart/2005/8/layout/cycle1"/>
    <dgm:cxn modelId="{C3A64FE4-CD62-4C2C-9421-D1CB50ACC5C9}" type="presParOf" srcId="{4AE1FF08-7EC9-42DB-8992-518A20FC94CE}" destId="{4F20B262-9156-403D-B959-8B2A0AB93A7C}" srcOrd="13" destOrd="0" presId="urn:microsoft.com/office/officeart/2005/8/layout/cycle1"/>
    <dgm:cxn modelId="{566DB316-5FBE-49EA-914A-3113887E941C}" type="presParOf" srcId="{4AE1FF08-7EC9-42DB-8992-518A20FC94CE}" destId="{A4148CDD-A669-48A3-BA3F-0ADAAA9164F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BA7BA-5851-432D-81DC-E7F016EE855D}" type="doc">
      <dgm:prSet loTypeId="urn:microsoft.com/office/officeart/2011/layout/HexagonRadial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E9AC9CC-EA7F-484E-BA05-8B44B93027C2}">
      <dgm:prSet phldrT="[Text]"/>
      <dgm:spPr/>
      <dgm:t>
        <a:bodyPr/>
        <a:lstStyle/>
        <a:p>
          <a:r>
            <a:rPr lang="en-US" dirty="0"/>
            <a:t>Sociocultural Theory</a:t>
          </a:r>
        </a:p>
      </dgm:t>
    </dgm:pt>
    <dgm:pt modelId="{DC1947DC-1FB3-4832-BA7C-5F3CB1A92899}" type="parTrans" cxnId="{BF358293-F856-43BE-B964-A61B685E51AD}">
      <dgm:prSet/>
      <dgm:spPr/>
      <dgm:t>
        <a:bodyPr/>
        <a:lstStyle/>
        <a:p>
          <a:endParaRPr lang="en-US"/>
        </a:p>
      </dgm:t>
    </dgm:pt>
    <dgm:pt modelId="{EB844291-D7E5-4D9A-A734-E5C75C82882B}" type="sibTrans" cxnId="{BF358293-F856-43BE-B964-A61B685E51AD}">
      <dgm:prSet/>
      <dgm:spPr/>
      <dgm:t>
        <a:bodyPr/>
        <a:lstStyle/>
        <a:p>
          <a:endParaRPr lang="en-US"/>
        </a:p>
      </dgm:t>
    </dgm:pt>
    <dgm:pt modelId="{D6A4660B-37AE-461D-88E3-D5FB7F0BE5EA}">
      <dgm:prSet phldrT="[Text]"/>
      <dgm:spPr/>
      <dgm:t>
        <a:bodyPr/>
        <a:lstStyle/>
        <a:p>
          <a:r>
            <a:rPr lang="en-US" dirty="0"/>
            <a:t>Blended Learning</a:t>
          </a:r>
        </a:p>
      </dgm:t>
    </dgm:pt>
    <dgm:pt modelId="{AA4E4551-2C77-4697-AC1C-CE3D9D53E821}" type="parTrans" cxnId="{46579132-6AD1-4D02-9C3C-A75012F362BF}">
      <dgm:prSet/>
      <dgm:spPr/>
      <dgm:t>
        <a:bodyPr/>
        <a:lstStyle/>
        <a:p>
          <a:endParaRPr lang="en-US"/>
        </a:p>
      </dgm:t>
    </dgm:pt>
    <dgm:pt modelId="{1FE89013-B61C-478A-9EE7-77C1179303CD}" type="sibTrans" cxnId="{46579132-6AD1-4D02-9C3C-A75012F362BF}">
      <dgm:prSet/>
      <dgm:spPr/>
      <dgm:t>
        <a:bodyPr/>
        <a:lstStyle/>
        <a:p>
          <a:endParaRPr lang="en-US"/>
        </a:p>
      </dgm:t>
    </dgm:pt>
    <dgm:pt modelId="{783A6536-283B-4B02-97F8-24901D20A278}">
      <dgm:prSet phldrT="[Text]"/>
      <dgm:spPr/>
      <dgm:t>
        <a:bodyPr/>
        <a:lstStyle/>
        <a:p>
          <a:r>
            <a:rPr lang="en-US" dirty="0"/>
            <a:t>Persuasive Writing</a:t>
          </a:r>
        </a:p>
      </dgm:t>
    </dgm:pt>
    <dgm:pt modelId="{4B246D18-E070-43E0-8980-73B69094137C}" type="parTrans" cxnId="{DEBEF106-C350-4D9A-80FA-149AB660E440}">
      <dgm:prSet/>
      <dgm:spPr/>
      <dgm:t>
        <a:bodyPr/>
        <a:lstStyle/>
        <a:p>
          <a:endParaRPr lang="en-US"/>
        </a:p>
      </dgm:t>
    </dgm:pt>
    <dgm:pt modelId="{42BEB979-15B3-47AA-98DB-59C0CC9332E7}" type="sibTrans" cxnId="{DEBEF106-C350-4D9A-80FA-149AB660E440}">
      <dgm:prSet/>
      <dgm:spPr/>
      <dgm:t>
        <a:bodyPr/>
        <a:lstStyle/>
        <a:p>
          <a:endParaRPr lang="en-US"/>
        </a:p>
      </dgm:t>
    </dgm:pt>
    <dgm:pt modelId="{7C3A5105-8600-4105-A14A-F68F167C444D}">
      <dgm:prSet phldrT="[Text]"/>
      <dgm:spPr/>
      <dgm:t>
        <a:bodyPr/>
        <a:lstStyle/>
        <a:p>
          <a:r>
            <a:rPr lang="en-US" dirty="0"/>
            <a:t>Critical thinking</a:t>
          </a:r>
        </a:p>
      </dgm:t>
    </dgm:pt>
    <dgm:pt modelId="{1B4FC316-635D-45FD-9218-859E8BBD7F60}" type="parTrans" cxnId="{0A8927A4-C43C-4D0F-ACF6-39D9B24E7F30}">
      <dgm:prSet/>
      <dgm:spPr/>
      <dgm:t>
        <a:bodyPr/>
        <a:lstStyle/>
        <a:p>
          <a:endParaRPr lang="en-US"/>
        </a:p>
      </dgm:t>
    </dgm:pt>
    <dgm:pt modelId="{B9656495-8BF2-4710-AF07-E176B4C2DDCC}" type="sibTrans" cxnId="{0A8927A4-C43C-4D0F-ACF6-39D9B24E7F30}">
      <dgm:prSet/>
      <dgm:spPr/>
      <dgm:t>
        <a:bodyPr/>
        <a:lstStyle/>
        <a:p>
          <a:endParaRPr lang="en-US"/>
        </a:p>
      </dgm:t>
    </dgm:pt>
    <dgm:pt modelId="{812C3DDD-F6B0-4458-B25F-B4A516AE9C2F}">
      <dgm:prSet phldrT="[Text]"/>
      <dgm:spPr/>
      <dgm:t>
        <a:bodyPr/>
        <a:lstStyle/>
        <a:p>
          <a:r>
            <a:rPr lang="en-US" dirty="0"/>
            <a:t>SLA Pedagogy</a:t>
          </a:r>
        </a:p>
      </dgm:t>
    </dgm:pt>
    <dgm:pt modelId="{849EA82E-328E-4A94-9565-244ABFE431A9}" type="parTrans" cxnId="{26406725-3297-42A9-885D-F328A682CF27}">
      <dgm:prSet/>
      <dgm:spPr/>
      <dgm:t>
        <a:bodyPr/>
        <a:lstStyle/>
        <a:p>
          <a:endParaRPr lang="en-US"/>
        </a:p>
      </dgm:t>
    </dgm:pt>
    <dgm:pt modelId="{AA54CA4A-0562-4750-BAE7-BA5DEF7B9D00}" type="sibTrans" cxnId="{26406725-3297-42A9-885D-F328A682CF27}">
      <dgm:prSet/>
      <dgm:spPr/>
      <dgm:t>
        <a:bodyPr/>
        <a:lstStyle/>
        <a:p>
          <a:endParaRPr lang="en-US"/>
        </a:p>
      </dgm:t>
    </dgm:pt>
    <dgm:pt modelId="{F4105A07-69A7-461A-A2B5-47F5BD5FB5A7}">
      <dgm:prSet phldrT="[Text]"/>
      <dgm:spPr/>
      <dgm:t>
        <a:bodyPr/>
        <a:lstStyle/>
        <a:p>
          <a:r>
            <a:rPr lang="en-US" dirty="0"/>
            <a:t>Latent Construct (rubric)</a:t>
          </a:r>
        </a:p>
      </dgm:t>
    </dgm:pt>
    <dgm:pt modelId="{4F965C3A-7E3F-4297-8A6F-63E7BA0FF6DB}" type="parTrans" cxnId="{4306D874-B491-43CE-B050-A0808ECD194F}">
      <dgm:prSet/>
      <dgm:spPr/>
      <dgm:t>
        <a:bodyPr/>
        <a:lstStyle/>
        <a:p>
          <a:endParaRPr lang="en-US"/>
        </a:p>
      </dgm:t>
    </dgm:pt>
    <dgm:pt modelId="{355D8568-C909-4C95-B046-AE0638195557}" type="sibTrans" cxnId="{4306D874-B491-43CE-B050-A0808ECD194F}">
      <dgm:prSet/>
      <dgm:spPr/>
      <dgm:t>
        <a:bodyPr/>
        <a:lstStyle/>
        <a:p>
          <a:endParaRPr lang="en-US"/>
        </a:p>
      </dgm:t>
    </dgm:pt>
    <dgm:pt modelId="{94B8D7F0-D2B3-4512-9CC2-8BF5A7FEFFF1}">
      <dgm:prSet phldrT="[Text]"/>
      <dgm:spPr/>
      <dgm:t>
        <a:bodyPr/>
        <a:lstStyle/>
        <a:p>
          <a:r>
            <a:rPr lang="en-US" dirty="0"/>
            <a:t>An influence on teaching and Evaluation</a:t>
          </a:r>
        </a:p>
      </dgm:t>
    </dgm:pt>
    <dgm:pt modelId="{17BDF44F-F195-41DF-9C51-B018B2ED0B8D}" type="parTrans" cxnId="{BCE1BB04-994F-4B26-A25C-EFB76DB9F2C9}">
      <dgm:prSet/>
      <dgm:spPr/>
      <dgm:t>
        <a:bodyPr/>
        <a:lstStyle/>
        <a:p>
          <a:endParaRPr lang="en-US"/>
        </a:p>
      </dgm:t>
    </dgm:pt>
    <dgm:pt modelId="{285EC83F-6DBA-4932-A1C1-7AB0FDF66A44}" type="sibTrans" cxnId="{BCE1BB04-994F-4B26-A25C-EFB76DB9F2C9}">
      <dgm:prSet/>
      <dgm:spPr/>
      <dgm:t>
        <a:bodyPr/>
        <a:lstStyle/>
        <a:p>
          <a:endParaRPr lang="en-US"/>
        </a:p>
      </dgm:t>
    </dgm:pt>
    <dgm:pt modelId="{203E4E0E-E668-4825-B087-4893986CF1A1}" type="pres">
      <dgm:prSet presAssocID="{F1CBA7BA-5851-432D-81DC-E7F016EE85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32331D7-4A28-4696-8E3A-FCD4B6827B31}" type="pres">
      <dgm:prSet presAssocID="{6E9AC9CC-EA7F-484E-BA05-8B44B93027C2}" presName="Parent" presStyleLbl="node0" presStyleIdx="0" presStyleCnt="1">
        <dgm:presLayoutVars>
          <dgm:chMax val="6"/>
          <dgm:chPref val="6"/>
        </dgm:presLayoutVars>
      </dgm:prSet>
      <dgm:spPr/>
    </dgm:pt>
    <dgm:pt modelId="{9C4B2BDF-1CF6-41A3-82BC-60AF4D3C1CF5}" type="pres">
      <dgm:prSet presAssocID="{D6A4660B-37AE-461D-88E3-D5FB7F0BE5EA}" presName="Accent1" presStyleCnt="0"/>
      <dgm:spPr/>
    </dgm:pt>
    <dgm:pt modelId="{21C34FE0-3C8B-4F0D-9BF5-98B8B9CC8014}" type="pres">
      <dgm:prSet presAssocID="{D6A4660B-37AE-461D-88E3-D5FB7F0BE5EA}" presName="Accent" presStyleLbl="bgShp" presStyleIdx="0" presStyleCnt="6"/>
      <dgm:spPr/>
    </dgm:pt>
    <dgm:pt modelId="{CB4F9827-2D81-4F27-BF42-94AEEC90D6E2}" type="pres">
      <dgm:prSet presAssocID="{D6A4660B-37AE-461D-88E3-D5FB7F0BE5E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DD57D44-A55F-4780-8715-02C77124DD3D}" type="pres">
      <dgm:prSet presAssocID="{783A6536-283B-4B02-97F8-24901D20A278}" presName="Accent2" presStyleCnt="0"/>
      <dgm:spPr/>
    </dgm:pt>
    <dgm:pt modelId="{CD130785-758B-4243-8288-A35CD7DE6B43}" type="pres">
      <dgm:prSet presAssocID="{783A6536-283B-4B02-97F8-24901D20A278}" presName="Accent" presStyleLbl="bgShp" presStyleIdx="1" presStyleCnt="6"/>
      <dgm:spPr/>
    </dgm:pt>
    <dgm:pt modelId="{CB6EE576-55BB-4ED9-BE5B-0C672ADE5E24}" type="pres">
      <dgm:prSet presAssocID="{783A6536-283B-4B02-97F8-24901D20A27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A9C1CE0-A5ED-4E9A-A54C-8A41B0D57AB9}" type="pres">
      <dgm:prSet presAssocID="{7C3A5105-8600-4105-A14A-F68F167C444D}" presName="Accent3" presStyleCnt="0"/>
      <dgm:spPr/>
    </dgm:pt>
    <dgm:pt modelId="{B6B3ED28-9543-4787-B63B-22739E3CA6C8}" type="pres">
      <dgm:prSet presAssocID="{7C3A5105-8600-4105-A14A-F68F167C444D}" presName="Accent" presStyleLbl="bgShp" presStyleIdx="2" presStyleCnt="6"/>
      <dgm:spPr/>
    </dgm:pt>
    <dgm:pt modelId="{0B233576-624A-4D8C-9D01-A02C437A609B}" type="pres">
      <dgm:prSet presAssocID="{7C3A5105-8600-4105-A14A-F68F167C444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A9ED2B-C277-446E-94EA-6E0852CE1D45}" type="pres">
      <dgm:prSet presAssocID="{812C3DDD-F6B0-4458-B25F-B4A516AE9C2F}" presName="Accent4" presStyleCnt="0"/>
      <dgm:spPr/>
    </dgm:pt>
    <dgm:pt modelId="{0A63DD4B-BA14-4AAD-8C44-0E3B575A92E3}" type="pres">
      <dgm:prSet presAssocID="{812C3DDD-F6B0-4458-B25F-B4A516AE9C2F}" presName="Accent" presStyleLbl="bgShp" presStyleIdx="3" presStyleCnt="6"/>
      <dgm:spPr/>
    </dgm:pt>
    <dgm:pt modelId="{CFBF1D37-E9CD-4E87-BF71-52604DBF12D8}" type="pres">
      <dgm:prSet presAssocID="{812C3DDD-F6B0-4458-B25F-B4A516AE9C2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4552490-A5B4-472B-A3CA-070639CF74E6}" type="pres">
      <dgm:prSet presAssocID="{F4105A07-69A7-461A-A2B5-47F5BD5FB5A7}" presName="Accent5" presStyleCnt="0"/>
      <dgm:spPr/>
    </dgm:pt>
    <dgm:pt modelId="{0A3C78A9-99FD-4646-9D8B-58967FE77269}" type="pres">
      <dgm:prSet presAssocID="{F4105A07-69A7-461A-A2B5-47F5BD5FB5A7}" presName="Accent" presStyleLbl="bgShp" presStyleIdx="4" presStyleCnt="6"/>
      <dgm:spPr/>
    </dgm:pt>
    <dgm:pt modelId="{C2AA1088-A969-4530-8D1B-FC99BDFD5849}" type="pres">
      <dgm:prSet presAssocID="{F4105A07-69A7-461A-A2B5-47F5BD5FB5A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6F7586B-57D8-4CEE-8D3F-391F17CD7D9C}" type="pres">
      <dgm:prSet presAssocID="{94B8D7F0-D2B3-4512-9CC2-8BF5A7FEFFF1}" presName="Accent6" presStyleCnt="0"/>
      <dgm:spPr/>
    </dgm:pt>
    <dgm:pt modelId="{55FEEF03-F6FA-4801-B738-04FEF9BB7F28}" type="pres">
      <dgm:prSet presAssocID="{94B8D7F0-D2B3-4512-9CC2-8BF5A7FEFFF1}" presName="Accent" presStyleLbl="bgShp" presStyleIdx="5" presStyleCnt="6"/>
      <dgm:spPr/>
    </dgm:pt>
    <dgm:pt modelId="{C7A4E21B-8D10-464F-8BF1-7E4D488F972B}" type="pres">
      <dgm:prSet presAssocID="{94B8D7F0-D2B3-4512-9CC2-8BF5A7FEFFF1}" presName="Child6" presStyleLbl="node1" presStyleIdx="5" presStyleCnt="6" custLinFactNeighborX="-1477" custLinFactNeighborY="-569">
        <dgm:presLayoutVars>
          <dgm:chMax val="0"/>
          <dgm:chPref val="0"/>
          <dgm:bulletEnabled val="1"/>
        </dgm:presLayoutVars>
      </dgm:prSet>
      <dgm:spPr/>
    </dgm:pt>
  </dgm:ptLst>
  <dgm:cxnLst>
    <dgm:cxn modelId="{BCE1BB04-994F-4B26-A25C-EFB76DB9F2C9}" srcId="{6E9AC9CC-EA7F-484E-BA05-8B44B93027C2}" destId="{94B8D7F0-D2B3-4512-9CC2-8BF5A7FEFFF1}" srcOrd="5" destOrd="0" parTransId="{17BDF44F-F195-41DF-9C51-B018B2ED0B8D}" sibTransId="{285EC83F-6DBA-4932-A1C1-7AB0FDF66A44}"/>
    <dgm:cxn modelId="{DEBEF106-C350-4D9A-80FA-149AB660E440}" srcId="{6E9AC9CC-EA7F-484E-BA05-8B44B93027C2}" destId="{783A6536-283B-4B02-97F8-24901D20A278}" srcOrd="1" destOrd="0" parTransId="{4B246D18-E070-43E0-8980-73B69094137C}" sibTransId="{42BEB979-15B3-47AA-98DB-59C0CC9332E7}"/>
    <dgm:cxn modelId="{A606C121-FDFD-4779-9B2B-151E9AD01B7C}" type="presOf" srcId="{94B8D7F0-D2B3-4512-9CC2-8BF5A7FEFFF1}" destId="{C7A4E21B-8D10-464F-8BF1-7E4D488F972B}" srcOrd="0" destOrd="0" presId="urn:microsoft.com/office/officeart/2011/layout/HexagonRadial"/>
    <dgm:cxn modelId="{26406725-3297-42A9-885D-F328A682CF27}" srcId="{6E9AC9CC-EA7F-484E-BA05-8B44B93027C2}" destId="{812C3DDD-F6B0-4458-B25F-B4A516AE9C2F}" srcOrd="3" destOrd="0" parTransId="{849EA82E-328E-4A94-9565-244ABFE431A9}" sibTransId="{AA54CA4A-0562-4750-BAE7-BA5DEF7B9D00}"/>
    <dgm:cxn modelId="{46579132-6AD1-4D02-9C3C-A75012F362BF}" srcId="{6E9AC9CC-EA7F-484E-BA05-8B44B93027C2}" destId="{D6A4660B-37AE-461D-88E3-D5FB7F0BE5EA}" srcOrd="0" destOrd="0" parTransId="{AA4E4551-2C77-4697-AC1C-CE3D9D53E821}" sibTransId="{1FE89013-B61C-478A-9EE7-77C1179303CD}"/>
    <dgm:cxn modelId="{4306D874-B491-43CE-B050-A0808ECD194F}" srcId="{6E9AC9CC-EA7F-484E-BA05-8B44B93027C2}" destId="{F4105A07-69A7-461A-A2B5-47F5BD5FB5A7}" srcOrd="4" destOrd="0" parTransId="{4F965C3A-7E3F-4297-8A6F-63E7BA0FF6DB}" sibTransId="{355D8568-C909-4C95-B046-AE0638195557}"/>
    <dgm:cxn modelId="{CE166191-191B-48D4-A2AB-62F4D570C4CB}" type="presOf" srcId="{D6A4660B-37AE-461D-88E3-D5FB7F0BE5EA}" destId="{CB4F9827-2D81-4F27-BF42-94AEEC90D6E2}" srcOrd="0" destOrd="0" presId="urn:microsoft.com/office/officeart/2011/layout/HexagonRadial"/>
    <dgm:cxn modelId="{2FA73892-80D9-4D6A-97D5-E2A3EFF66BD0}" type="presOf" srcId="{7C3A5105-8600-4105-A14A-F68F167C444D}" destId="{0B233576-624A-4D8C-9D01-A02C437A609B}" srcOrd="0" destOrd="0" presId="urn:microsoft.com/office/officeart/2011/layout/HexagonRadial"/>
    <dgm:cxn modelId="{BF358293-F856-43BE-B964-A61B685E51AD}" srcId="{F1CBA7BA-5851-432D-81DC-E7F016EE855D}" destId="{6E9AC9CC-EA7F-484E-BA05-8B44B93027C2}" srcOrd="0" destOrd="0" parTransId="{DC1947DC-1FB3-4832-BA7C-5F3CB1A92899}" sibTransId="{EB844291-D7E5-4D9A-A734-E5C75C82882B}"/>
    <dgm:cxn modelId="{E1358D96-D980-4E5D-9C54-7A0F53114178}" type="presOf" srcId="{6E9AC9CC-EA7F-484E-BA05-8B44B93027C2}" destId="{E32331D7-4A28-4696-8E3A-FCD4B6827B31}" srcOrd="0" destOrd="0" presId="urn:microsoft.com/office/officeart/2011/layout/HexagonRadial"/>
    <dgm:cxn modelId="{0A8927A4-C43C-4D0F-ACF6-39D9B24E7F30}" srcId="{6E9AC9CC-EA7F-484E-BA05-8B44B93027C2}" destId="{7C3A5105-8600-4105-A14A-F68F167C444D}" srcOrd="2" destOrd="0" parTransId="{1B4FC316-635D-45FD-9218-859E8BBD7F60}" sibTransId="{B9656495-8BF2-4710-AF07-E176B4C2DDCC}"/>
    <dgm:cxn modelId="{4E6F49A4-B515-4043-9443-E48C6DFD9F3C}" type="presOf" srcId="{812C3DDD-F6B0-4458-B25F-B4A516AE9C2F}" destId="{CFBF1D37-E9CD-4E87-BF71-52604DBF12D8}" srcOrd="0" destOrd="0" presId="urn:microsoft.com/office/officeart/2011/layout/HexagonRadial"/>
    <dgm:cxn modelId="{6176C1CF-43F2-4625-9B35-6C45C0AF9D74}" type="presOf" srcId="{783A6536-283B-4B02-97F8-24901D20A278}" destId="{CB6EE576-55BB-4ED9-BE5B-0C672ADE5E24}" srcOrd="0" destOrd="0" presId="urn:microsoft.com/office/officeart/2011/layout/HexagonRadial"/>
    <dgm:cxn modelId="{6DCC8BEF-D136-45A4-9602-64EA731062BC}" type="presOf" srcId="{F1CBA7BA-5851-432D-81DC-E7F016EE855D}" destId="{203E4E0E-E668-4825-B087-4893986CF1A1}" srcOrd="0" destOrd="0" presId="urn:microsoft.com/office/officeart/2011/layout/HexagonRadial"/>
    <dgm:cxn modelId="{11BDADF4-BDE0-4D85-A54D-7FD0C7FF3C43}" type="presOf" srcId="{F4105A07-69A7-461A-A2B5-47F5BD5FB5A7}" destId="{C2AA1088-A969-4530-8D1B-FC99BDFD5849}" srcOrd="0" destOrd="0" presId="urn:microsoft.com/office/officeart/2011/layout/HexagonRadial"/>
    <dgm:cxn modelId="{CA06722D-59AB-4536-9DDD-CF0F08407095}" type="presParOf" srcId="{203E4E0E-E668-4825-B087-4893986CF1A1}" destId="{E32331D7-4A28-4696-8E3A-FCD4B6827B31}" srcOrd="0" destOrd="0" presId="urn:microsoft.com/office/officeart/2011/layout/HexagonRadial"/>
    <dgm:cxn modelId="{B61247B8-6BF9-45B4-8CF0-308194A60E56}" type="presParOf" srcId="{203E4E0E-E668-4825-B087-4893986CF1A1}" destId="{9C4B2BDF-1CF6-41A3-82BC-60AF4D3C1CF5}" srcOrd="1" destOrd="0" presId="urn:microsoft.com/office/officeart/2011/layout/HexagonRadial"/>
    <dgm:cxn modelId="{86529392-29E6-42A2-BB88-FFBC94E1320D}" type="presParOf" srcId="{9C4B2BDF-1CF6-41A3-82BC-60AF4D3C1CF5}" destId="{21C34FE0-3C8B-4F0D-9BF5-98B8B9CC8014}" srcOrd="0" destOrd="0" presId="urn:microsoft.com/office/officeart/2011/layout/HexagonRadial"/>
    <dgm:cxn modelId="{DBE33985-2F63-4871-9597-B24920C95B61}" type="presParOf" srcId="{203E4E0E-E668-4825-B087-4893986CF1A1}" destId="{CB4F9827-2D81-4F27-BF42-94AEEC90D6E2}" srcOrd="2" destOrd="0" presId="urn:microsoft.com/office/officeart/2011/layout/HexagonRadial"/>
    <dgm:cxn modelId="{DF07F1AB-366F-4DBD-B03E-0CA41964F126}" type="presParOf" srcId="{203E4E0E-E668-4825-B087-4893986CF1A1}" destId="{ADD57D44-A55F-4780-8715-02C77124DD3D}" srcOrd="3" destOrd="0" presId="urn:microsoft.com/office/officeart/2011/layout/HexagonRadial"/>
    <dgm:cxn modelId="{9216A4A0-134E-472B-A206-D4BF25350937}" type="presParOf" srcId="{ADD57D44-A55F-4780-8715-02C77124DD3D}" destId="{CD130785-758B-4243-8288-A35CD7DE6B43}" srcOrd="0" destOrd="0" presId="urn:microsoft.com/office/officeart/2011/layout/HexagonRadial"/>
    <dgm:cxn modelId="{3B3130D1-1A71-4AF6-9B0F-2321F295278C}" type="presParOf" srcId="{203E4E0E-E668-4825-B087-4893986CF1A1}" destId="{CB6EE576-55BB-4ED9-BE5B-0C672ADE5E24}" srcOrd="4" destOrd="0" presId="urn:microsoft.com/office/officeart/2011/layout/HexagonRadial"/>
    <dgm:cxn modelId="{0DA69C57-443F-44E4-B4E6-902A1F55E0F0}" type="presParOf" srcId="{203E4E0E-E668-4825-B087-4893986CF1A1}" destId="{9A9C1CE0-A5ED-4E9A-A54C-8A41B0D57AB9}" srcOrd="5" destOrd="0" presId="urn:microsoft.com/office/officeart/2011/layout/HexagonRadial"/>
    <dgm:cxn modelId="{8A39F294-FA36-4DAC-B277-78E6C31D8C9F}" type="presParOf" srcId="{9A9C1CE0-A5ED-4E9A-A54C-8A41B0D57AB9}" destId="{B6B3ED28-9543-4787-B63B-22739E3CA6C8}" srcOrd="0" destOrd="0" presId="urn:microsoft.com/office/officeart/2011/layout/HexagonRadial"/>
    <dgm:cxn modelId="{ABD0DD41-FA83-4C76-BBF8-8DDD83409E5C}" type="presParOf" srcId="{203E4E0E-E668-4825-B087-4893986CF1A1}" destId="{0B233576-624A-4D8C-9D01-A02C437A609B}" srcOrd="6" destOrd="0" presId="urn:microsoft.com/office/officeart/2011/layout/HexagonRadial"/>
    <dgm:cxn modelId="{98886DCC-B997-4BD7-98CD-D7F881D3FA85}" type="presParOf" srcId="{203E4E0E-E668-4825-B087-4893986CF1A1}" destId="{ABA9ED2B-C277-446E-94EA-6E0852CE1D45}" srcOrd="7" destOrd="0" presId="urn:microsoft.com/office/officeart/2011/layout/HexagonRadial"/>
    <dgm:cxn modelId="{EAE22025-F251-44BA-BE9A-0997293540F7}" type="presParOf" srcId="{ABA9ED2B-C277-446E-94EA-6E0852CE1D45}" destId="{0A63DD4B-BA14-4AAD-8C44-0E3B575A92E3}" srcOrd="0" destOrd="0" presId="urn:microsoft.com/office/officeart/2011/layout/HexagonRadial"/>
    <dgm:cxn modelId="{3B70F9C4-5515-4EE6-A9D4-E1562AC5E5F8}" type="presParOf" srcId="{203E4E0E-E668-4825-B087-4893986CF1A1}" destId="{CFBF1D37-E9CD-4E87-BF71-52604DBF12D8}" srcOrd="8" destOrd="0" presId="urn:microsoft.com/office/officeart/2011/layout/HexagonRadial"/>
    <dgm:cxn modelId="{8AA9684B-CA83-4407-993B-5C880F281E18}" type="presParOf" srcId="{203E4E0E-E668-4825-B087-4893986CF1A1}" destId="{64552490-A5B4-472B-A3CA-070639CF74E6}" srcOrd="9" destOrd="0" presId="urn:microsoft.com/office/officeart/2011/layout/HexagonRadial"/>
    <dgm:cxn modelId="{8204AF59-70D2-4C8A-9E0C-861A6E8A986B}" type="presParOf" srcId="{64552490-A5B4-472B-A3CA-070639CF74E6}" destId="{0A3C78A9-99FD-4646-9D8B-58967FE77269}" srcOrd="0" destOrd="0" presId="urn:microsoft.com/office/officeart/2011/layout/HexagonRadial"/>
    <dgm:cxn modelId="{F35C5C8A-82B5-4700-8A97-FAE66AF2D2B1}" type="presParOf" srcId="{203E4E0E-E668-4825-B087-4893986CF1A1}" destId="{C2AA1088-A969-4530-8D1B-FC99BDFD5849}" srcOrd="10" destOrd="0" presId="urn:microsoft.com/office/officeart/2011/layout/HexagonRadial"/>
    <dgm:cxn modelId="{F1B8A8AE-873F-4F75-B361-361455B71204}" type="presParOf" srcId="{203E4E0E-E668-4825-B087-4893986CF1A1}" destId="{06F7586B-57D8-4CEE-8D3F-391F17CD7D9C}" srcOrd="11" destOrd="0" presId="urn:microsoft.com/office/officeart/2011/layout/HexagonRadial"/>
    <dgm:cxn modelId="{5647871B-B263-41EB-ADA0-E71FF30956D1}" type="presParOf" srcId="{06F7586B-57D8-4CEE-8D3F-391F17CD7D9C}" destId="{55FEEF03-F6FA-4801-B738-04FEF9BB7F28}" srcOrd="0" destOrd="0" presId="urn:microsoft.com/office/officeart/2011/layout/HexagonRadial"/>
    <dgm:cxn modelId="{8FF1BBC3-661F-469F-8D7B-407BCE27963B}" type="presParOf" srcId="{203E4E0E-E668-4825-B087-4893986CF1A1}" destId="{C7A4E21B-8D10-464F-8BF1-7E4D488F972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40D13-7F95-4F93-9F81-82164D99B9D6}">
      <dsp:nvSpPr>
        <dsp:cNvPr id="0" name=""/>
        <dsp:cNvSpPr/>
      </dsp:nvSpPr>
      <dsp:spPr>
        <a:xfrm>
          <a:off x="5137953" y="42447"/>
          <a:ext cx="1476239" cy="147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Cultural based communities interacting to stimulus</a:t>
          </a:r>
        </a:p>
      </dsp:txBody>
      <dsp:txXfrm>
        <a:off x="5137953" y="42447"/>
        <a:ext cx="1476239" cy="1476239"/>
      </dsp:txXfrm>
    </dsp:sp>
    <dsp:sp modelId="{034324E6-4478-40BB-AEEA-E6B140CB72D3}">
      <dsp:nvSpPr>
        <dsp:cNvPr id="0" name=""/>
        <dsp:cNvSpPr/>
      </dsp:nvSpPr>
      <dsp:spPr>
        <a:xfrm>
          <a:off x="1666168" y="-156"/>
          <a:ext cx="5533756" cy="5533756"/>
        </a:xfrm>
        <a:prstGeom prst="circularArrow">
          <a:avLst>
            <a:gd name="adj1" fmla="val 5202"/>
            <a:gd name="adj2" fmla="val 336048"/>
            <a:gd name="adj3" fmla="val 21292692"/>
            <a:gd name="adj4" fmla="val 19766721"/>
            <a:gd name="adj5" fmla="val 60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2C695-1951-4388-A46A-88102262F05D}">
      <dsp:nvSpPr>
        <dsp:cNvPr id="0" name=""/>
        <dsp:cNvSpPr/>
      </dsp:nvSpPr>
      <dsp:spPr>
        <a:xfrm>
          <a:off x="6029792" y="2787245"/>
          <a:ext cx="1476239" cy="147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Reflection, discovery, invention, collaboration, feedback, and co-authorship</a:t>
          </a:r>
        </a:p>
      </dsp:txBody>
      <dsp:txXfrm>
        <a:off x="6029792" y="2787245"/>
        <a:ext cx="1476239" cy="1476239"/>
      </dsp:txXfrm>
    </dsp:sp>
    <dsp:sp modelId="{0430D8A0-6C5F-4118-BA5C-3834FD222911}">
      <dsp:nvSpPr>
        <dsp:cNvPr id="0" name=""/>
        <dsp:cNvSpPr/>
      </dsp:nvSpPr>
      <dsp:spPr>
        <a:xfrm>
          <a:off x="1666168" y="-156"/>
          <a:ext cx="5533756" cy="5533756"/>
        </a:xfrm>
        <a:prstGeom prst="circularArrow">
          <a:avLst>
            <a:gd name="adj1" fmla="val 5202"/>
            <a:gd name="adj2" fmla="val 336048"/>
            <a:gd name="adj3" fmla="val 4014128"/>
            <a:gd name="adj4" fmla="val 2253956"/>
            <a:gd name="adj5" fmla="val 60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649D0-501D-441E-A27D-9A78BE42B027}">
      <dsp:nvSpPr>
        <dsp:cNvPr id="0" name=""/>
        <dsp:cNvSpPr/>
      </dsp:nvSpPr>
      <dsp:spPr>
        <a:xfrm>
          <a:off x="3694927" y="4483624"/>
          <a:ext cx="1476239" cy="147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 Interaction via peer to peer relationships, the interactions facilitating learning agency</a:t>
          </a:r>
        </a:p>
      </dsp:txBody>
      <dsp:txXfrm>
        <a:off x="3694927" y="4483624"/>
        <a:ext cx="1476239" cy="1476239"/>
      </dsp:txXfrm>
    </dsp:sp>
    <dsp:sp modelId="{68658013-92E5-4B0C-A44C-8581397EC1C5}">
      <dsp:nvSpPr>
        <dsp:cNvPr id="0" name=""/>
        <dsp:cNvSpPr/>
      </dsp:nvSpPr>
      <dsp:spPr>
        <a:xfrm>
          <a:off x="1666168" y="-156"/>
          <a:ext cx="5533756" cy="5533756"/>
        </a:xfrm>
        <a:prstGeom prst="circularArrow">
          <a:avLst>
            <a:gd name="adj1" fmla="val 5202"/>
            <a:gd name="adj2" fmla="val 336048"/>
            <a:gd name="adj3" fmla="val 8209996"/>
            <a:gd name="adj4" fmla="val 6449824"/>
            <a:gd name="adj5" fmla="val 60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4F0D0-DCB4-4D3D-8F66-08882F9448F9}">
      <dsp:nvSpPr>
        <dsp:cNvPr id="0" name=""/>
        <dsp:cNvSpPr/>
      </dsp:nvSpPr>
      <dsp:spPr>
        <a:xfrm>
          <a:off x="1360062" y="2787245"/>
          <a:ext cx="1476239" cy="147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Through writing students further reflect and develop at their own pace</a:t>
          </a:r>
        </a:p>
      </dsp:txBody>
      <dsp:txXfrm>
        <a:off x="1360062" y="2787245"/>
        <a:ext cx="1476239" cy="1476239"/>
      </dsp:txXfrm>
    </dsp:sp>
    <dsp:sp modelId="{51367FE9-4F83-4E3F-998B-D82EC9FBE82C}">
      <dsp:nvSpPr>
        <dsp:cNvPr id="0" name=""/>
        <dsp:cNvSpPr/>
      </dsp:nvSpPr>
      <dsp:spPr>
        <a:xfrm>
          <a:off x="1666168" y="-156"/>
          <a:ext cx="5533756" cy="5533756"/>
        </a:xfrm>
        <a:prstGeom prst="circularArrow">
          <a:avLst>
            <a:gd name="adj1" fmla="val 5202"/>
            <a:gd name="adj2" fmla="val 336048"/>
            <a:gd name="adj3" fmla="val 12297231"/>
            <a:gd name="adj4" fmla="val 10771260"/>
            <a:gd name="adj5" fmla="val 60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0B262-9156-403D-B959-8B2A0AB93A7C}">
      <dsp:nvSpPr>
        <dsp:cNvPr id="0" name=""/>
        <dsp:cNvSpPr/>
      </dsp:nvSpPr>
      <dsp:spPr>
        <a:xfrm>
          <a:off x="2251901" y="42447"/>
          <a:ext cx="1476239" cy="147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Students Progressively obtain  higher order critical thinking skills that can be transferred</a:t>
          </a:r>
        </a:p>
      </dsp:txBody>
      <dsp:txXfrm>
        <a:off x="2251901" y="42447"/>
        <a:ext cx="1476239" cy="1476239"/>
      </dsp:txXfrm>
    </dsp:sp>
    <dsp:sp modelId="{A4148CDD-A669-48A3-BA3F-0ADAAA9164FD}">
      <dsp:nvSpPr>
        <dsp:cNvPr id="0" name=""/>
        <dsp:cNvSpPr/>
      </dsp:nvSpPr>
      <dsp:spPr>
        <a:xfrm>
          <a:off x="1666168" y="-156"/>
          <a:ext cx="5533756" cy="5533756"/>
        </a:xfrm>
        <a:prstGeom prst="circularArrow">
          <a:avLst>
            <a:gd name="adj1" fmla="val 5202"/>
            <a:gd name="adj2" fmla="val 336048"/>
            <a:gd name="adj3" fmla="val 16865118"/>
            <a:gd name="adj4" fmla="val 15198834"/>
            <a:gd name="adj5" fmla="val 60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31D7-4A28-4696-8E3A-FCD4B6827B31}">
      <dsp:nvSpPr>
        <dsp:cNvPr id="0" name=""/>
        <dsp:cNvSpPr/>
      </dsp:nvSpPr>
      <dsp:spPr>
        <a:xfrm>
          <a:off x="3187706" y="2001409"/>
          <a:ext cx="2543877" cy="220055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Sociocultural Theory</a:t>
          </a:r>
        </a:p>
      </dsp:txBody>
      <dsp:txXfrm>
        <a:off x="3609262" y="2366072"/>
        <a:ext cx="1700765" cy="1471231"/>
      </dsp:txXfrm>
    </dsp:sp>
    <dsp:sp modelId="{CD130785-758B-4243-8288-A35CD7DE6B43}">
      <dsp:nvSpPr>
        <dsp:cNvPr id="0" name=""/>
        <dsp:cNvSpPr/>
      </dsp:nvSpPr>
      <dsp:spPr>
        <a:xfrm>
          <a:off x="4780663" y="948590"/>
          <a:ext cx="959797" cy="82699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F9827-2D81-4F27-BF42-94AEEC90D6E2}">
      <dsp:nvSpPr>
        <dsp:cNvPr id="0" name=""/>
        <dsp:cNvSpPr/>
      </dsp:nvSpPr>
      <dsp:spPr>
        <a:xfrm>
          <a:off x="3422034" y="0"/>
          <a:ext cx="2084689" cy="18035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Blended Learning</a:t>
          </a:r>
        </a:p>
      </dsp:txBody>
      <dsp:txXfrm>
        <a:off x="3767511" y="298879"/>
        <a:ext cx="1393735" cy="1205743"/>
      </dsp:txXfrm>
    </dsp:sp>
    <dsp:sp modelId="{B6B3ED28-9543-4787-B63B-22739E3CA6C8}">
      <dsp:nvSpPr>
        <dsp:cNvPr id="0" name=""/>
        <dsp:cNvSpPr/>
      </dsp:nvSpPr>
      <dsp:spPr>
        <a:xfrm>
          <a:off x="5900821" y="2494626"/>
          <a:ext cx="959797" cy="82699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EE576-55BB-4ED9-BE5B-0C672ADE5E24}">
      <dsp:nvSpPr>
        <dsp:cNvPr id="0" name=""/>
        <dsp:cNvSpPr/>
      </dsp:nvSpPr>
      <dsp:spPr>
        <a:xfrm>
          <a:off x="5333937" y="1109274"/>
          <a:ext cx="2084689" cy="18035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Persuasive Writing</a:t>
          </a:r>
        </a:p>
      </dsp:txBody>
      <dsp:txXfrm>
        <a:off x="5679414" y="1408153"/>
        <a:ext cx="1393735" cy="1205743"/>
      </dsp:txXfrm>
    </dsp:sp>
    <dsp:sp modelId="{0A63DD4B-BA14-4AAD-8C44-0E3B575A92E3}">
      <dsp:nvSpPr>
        <dsp:cNvPr id="0" name=""/>
        <dsp:cNvSpPr/>
      </dsp:nvSpPr>
      <dsp:spPr>
        <a:xfrm>
          <a:off x="5122687" y="4239810"/>
          <a:ext cx="959797" cy="82699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33576-624A-4D8C-9D01-A02C437A609B}">
      <dsp:nvSpPr>
        <dsp:cNvPr id="0" name=""/>
        <dsp:cNvSpPr/>
      </dsp:nvSpPr>
      <dsp:spPr>
        <a:xfrm>
          <a:off x="5333937" y="3289979"/>
          <a:ext cx="2084689" cy="18035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Critical thinking</a:t>
          </a:r>
        </a:p>
      </dsp:txBody>
      <dsp:txXfrm>
        <a:off x="5679414" y="3588858"/>
        <a:ext cx="1393735" cy="1205743"/>
      </dsp:txXfrm>
    </dsp:sp>
    <dsp:sp modelId="{0A3C78A9-99FD-4646-9D8B-58967FE77269}">
      <dsp:nvSpPr>
        <dsp:cNvPr id="0" name=""/>
        <dsp:cNvSpPr/>
      </dsp:nvSpPr>
      <dsp:spPr>
        <a:xfrm>
          <a:off x="3192440" y="4420967"/>
          <a:ext cx="959797" cy="82699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1D37-E9CD-4E87-BF71-52604DBF12D8}">
      <dsp:nvSpPr>
        <dsp:cNvPr id="0" name=""/>
        <dsp:cNvSpPr/>
      </dsp:nvSpPr>
      <dsp:spPr>
        <a:xfrm>
          <a:off x="3422034" y="4400494"/>
          <a:ext cx="2084689" cy="18035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SLA Pedagogy</a:t>
          </a:r>
        </a:p>
      </dsp:txBody>
      <dsp:txXfrm>
        <a:off x="3767511" y="4699373"/>
        <a:ext cx="1393735" cy="1205743"/>
      </dsp:txXfrm>
    </dsp:sp>
    <dsp:sp modelId="{55FEEF03-F6FA-4801-B738-04FEF9BB7F28}">
      <dsp:nvSpPr>
        <dsp:cNvPr id="0" name=""/>
        <dsp:cNvSpPr/>
      </dsp:nvSpPr>
      <dsp:spPr>
        <a:xfrm>
          <a:off x="2053938" y="2875552"/>
          <a:ext cx="959797" cy="82699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1088-A969-4530-8D1B-FC99BDFD5849}">
      <dsp:nvSpPr>
        <dsp:cNvPr id="0" name=""/>
        <dsp:cNvSpPr/>
      </dsp:nvSpPr>
      <dsp:spPr>
        <a:xfrm>
          <a:off x="1501255" y="3291219"/>
          <a:ext cx="2084689" cy="18035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Latent Construct (rubric)</a:t>
          </a:r>
        </a:p>
      </dsp:txBody>
      <dsp:txXfrm>
        <a:off x="1846732" y="3590098"/>
        <a:ext cx="1393735" cy="1205743"/>
      </dsp:txXfrm>
    </dsp:sp>
    <dsp:sp modelId="{C7A4E21B-8D10-464F-8BF1-7E4D488F972B}">
      <dsp:nvSpPr>
        <dsp:cNvPr id="0" name=""/>
        <dsp:cNvSpPr/>
      </dsp:nvSpPr>
      <dsp:spPr>
        <a:xfrm>
          <a:off x="1470464" y="1096530"/>
          <a:ext cx="2084689" cy="18035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 influence on teaching and Evaluation</a:t>
          </a:r>
        </a:p>
      </dsp:txBody>
      <dsp:txXfrm>
        <a:off x="1815941" y="1395409"/>
        <a:ext cx="1393735" cy="1205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6/2/2020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626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22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553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75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940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731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4784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3125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1851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997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50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499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560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554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0597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1529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099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8983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23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881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24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474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564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689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74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71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0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wmf"/><Relationship Id="rId5" Type="http://schemas.openxmlformats.org/officeDocument/2006/relationships/diagramData" Target="../diagrams/data2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young girls looking at a laptop screen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93CFE69-79B0-440B-949E-DA17AD83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433190" y="2489200"/>
            <a:ext cx="3571782" cy="2387600"/>
          </a:xfrm>
        </p:spPr>
        <p:txBody>
          <a:bodyPr/>
          <a:lstStyle/>
          <a:p>
            <a:r>
              <a:rPr lang="en-US" dirty="0"/>
              <a:t>Disrupting the Educational Space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753AF9-461F-4049-BB9D-621E76A5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989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A new way to teach thinking</a:t>
            </a:r>
          </a:p>
        </p:txBody>
      </p:sp>
      <p:pic>
        <p:nvPicPr>
          <p:cNvPr id="8" name="Picture 2" descr="Teenager University Student Concentrating And Writing Examinati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335999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7930"/>
            <a:ext cx="12192000" cy="63474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87863" y="1886103"/>
            <a:ext cx="11490960" cy="1215298"/>
          </a:xfrm>
        </p:spPr>
        <p:txBody>
          <a:bodyPr/>
          <a:lstStyle/>
          <a:p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 How can the critical thinking course assist second language acquisition? 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 txBox="1">
            <a:spLocks/>
          </p:cNvSpPr>
          <p:nvPr/>
        </p:nvSpPr>
        <p:spPr bwMode="gray">
          <a:xfrm>
            <a:off x="215999" y="-1062683"/>
            <a:ext cx="10084447" cy="2387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Research Questions </a:t>
            </a:r>
            <a:br>
              <a:rPr lang="en-US"/>
            </a:br>
            <a:r>
              <a:rPr lang="en-US"/>
              <a:t>and Hypothesis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9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3653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87863" y="1886103"/>
            <a:ext cx="11490960" cy="1215298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(b) How does student </a:t>
            </a:r>
            <a:r>
              <a:rPr lang="en-US" sz="5400" u="sng" dirty="0">
                <a:solidFill>
                  <a:schemeClr val="tx1"/>
                </a:solidFill>
              </a:rPr>
              <a:t>thinking</a:t>
            </a:r>
            <a:r>
              <a:rPr lang="en-US" sz="5400" dirty="0">
                <a:solidFill>
                  <a:schemeClr val="tx1"/>
                </a:solidFill>
              </a:rPr>
              <a:t> grow as a result of undertaking a critical thinking course?</a:t>
            </a:r>
          </a:p>
          <a:p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15999" y="-1062683"/>
            <a:ext cx="10084447" cy="2387600"/>
          </a:xfrm>
        </p:spPr>
        <p:txBody>
          <a:bodyPr/>
          <a:lstStyle/>
          <a:p>
            <a:r>
              <a:rPr lang="en-US" dirty="0"/>
              <a:t>Research Questions </a:t>
            </a:r>
            <a:br>
              <a:rPr lang="en-US" dirty="0"/>
            </a:br>
            <a:r>
              <a:rPr lang="en-US" dirty="0"/>
              <a:t>and Hypothesis </a:t>
            </a:r>
          </a:p>
        </p:txBody>
      </p:sp>
    </p:spTree>
    <p:extLst>
      <p:ext uri="{BB962C8B-B14F-4D97-AF65-F5344CB8AC3E}">
        <p14:creationId xmlns:p14="http://schemas.microsoft.com/office/powerpoint/2010/main" val="202978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3653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87863" y="1886103"/>
            <a:ext cx="11490960" cy="1215298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(c) How does student </a:t>
            </a:r>
            <a:r>
              <a:rPr lang="en-US" sz="5400" u="sng" dirty="0">
                <a:solidFill>
                  <a:schemeClr val="tx1"/>
                </a:solidFill>
              </a:rPr>
              <a:t>language</a:t>
            </a:r>
            <a:r>
              <a:rPr lang="en-US" sz="5400" dirty="0">
                <a:solidFill>
                  <a:schemeClr val="tx1"/>
                </a:solidFill>
              </a:rPr>
              <a:t> grow as a result of undertaking a critical thinking course?</a:t>
            </a:r>
          </a:p>
          <a:p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15999" y="-1062683"/>
            <a:ext cx="10084447" cy="2387600"/>
          </a:xfrm>
        </p:spPr>
        <p:txBody>
          <a:bodyPr/>
          <a:lstStyle/>
          <a:p>
            <a:r>
              <a:rPr lang="en-US" dirty="0"/>
              <a:t>Research Questions </a:t>
            </a:r>
            <a:br>
              <a:rPr lang="en-US" dirty="0"/>
            </a:br>
            <a:r>
              <a:rPr lang="en-US" dirty="0"/>
              <a:t>and Hypothesis </a:t>
            </a:r>
          </a:p>
        </p:txBody>
      </p:sp>
    </p:spTree>
    <p:extLst>
      <p:ext uri="{BB962C8B-B14F-4D97-AF65-F5344CB8AC3E}">
        <p14:creationId xmlns:p14="http://schemas.microsoft.com/office/powerpoint/2010/main" val="151872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3653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87863" y="1886103"/>
            <a:ext cx="11490960" cy="1215298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(d) In terms of current student and parental expectations, how is a course in critical thinking more marketable than SLA?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 txBox="1">
            <a:spLocks/>
          </p:cNvSpPr>
          <p:nvPr/>
        </p:nvSpPr>
        <p:spPr bwMode="gray">
          <a:xfrm>
            <a:off x="215999" y="-1062683"/>
            <a:ext cx="10084447" cy="2387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Research Questions </a:t>
            </a:r>
            <a:br>
              <a:rPr lang="en-US"/>
            </a:br>
            <a:r>
              <a:rPr lang="en-US"/>
              <a:t>and Hypothesis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7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group of people around a table having a meeting">
            <a:extLst>
              <a:ext uri="{FF2B5EF4-FFF2-40B4-BE49-F238E27FC236}">
                <a16:creationId xmlns:a16="http://schemas.microsoft.com/office/drawing/2014/main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365363"/>
          </a:xfrm>
        </p:spPr>
      </p:pic>
      <p:pic>
        <p:nvPicPr>
          <p:cNvPr id="9218" name="Picture 2" descr="How to Conduct Team Meetings that Don't Suck | Zen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3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A60A77-3CD9-2340-9CBF-AB127828C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9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6288002" y="5795954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Overcome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1379" y="629315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269904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Recognise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5904" y="629315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10184429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Change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0429" y="629315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18379" y="981934"/>
            <a:ext cx="5503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Critical thinking is the ability to fluidly and flexibly take a stance by interpreting, </a:t>
            </a:r>
            <a:r>
              <a:rPr lang="en-US" sz="2800" dirty="0" err="1"/>
              <a:t>analysing</a:t>
            </a:r>
            <a:r>
              <a:rPr lang="en-US" sz="2800" dirty="0"/>
              <a:t>, evaluating, inferring and explaining (</a:t>
            </a:r>
            <a:r>
              <a:rPr lang="en-US" sz="2800" dirty="0" err="1"/>
              <a:t>Facione</a:t>
            </a:r>
            <a:r>
              <a:rPr lang="en-US" sz="2800" dirty="0"/>
              <a:t>, 1990) </a:t>
            </a:r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AutoShape 4" descr="Critical Thinking: The essence of a decisive mind and how it work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Pretty girl receives message while reading book in the park ...">
            <a:extLst>
              <a:ext uri="{FF2B5EF4-FFF2-40B4-BE49-F238E27FC236}">
                <a16:creationId xmlns:a16="http://schemas.microsoft.com/office/drawing/2014/main" id="{E6632EEB-647E-49C8-930E-A261DDCA039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8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8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6288002" y="5795954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Overcome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1379" y="629315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269904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Recognise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5904" y="629315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10184429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Change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0429" y="629315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97011" y="545843"/>
            <a:ext cx="5503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blended learning model provides this, presenting multiple avenues to share one’s thoughts, feelings, knowledge and perspectives in what may well be perceived by many learners as a safer domain where they feel at home (</a:t>
            </a:r>
            <a:r>
              <a:rPr lang="en-US" sz="2800" dirty="0" err="1"/>
              <a:t>Perrow</a:t>
            </a:r>
            <a:r>
              <a:rPr lang="en-US" sz="2800" dirty="0"/>
              <a:t>, 2017)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122" name="Picture 2" descr="Pretty girl receives message while reading book in the park ...">
            <a:extLst>
              <a:ext uri="{FF2B5EF4-FFF2-40B4-BE49-F238E27FC236}">
                <a16:creationId xmlns:a16="http://schemas.microsoft.com/office/drawing/2014/main" id="{2A210E23-0D31-4E2C-A9C4-F87EA880B04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8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7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6288002" y="5795954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Overcome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1379" y="629315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269904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Recognise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5904" y="629315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10184429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Change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0429" y="629315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18379" y="878460"/>
            <a:ext cx="5503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Challob</a:t>
            </a:r>
            <a:r>
              <a:rPr lang="en-US" sz="2800" dirty="0"/>
              <a:t>, A.I., Bakar, N.A., &amp; Latif, H. (2016) posit that blended writing in a collaborative transparent environment elicits an </a:t>
            </a:r>
            <a:r>
              <a:rPr lang="en-US" sz="2800" u="sng" dirty="0"/>
              <a:t>improvement</a:t>
            </a:r>
            <a:r>
              <a:rPr lang="en-US" sz="2800" dirty="0"/>
              <a:t> in writing outcomes</a:t>
            </a:r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146" name="Picture 2" descr="Pretty girl receives message while reading book in the park ...">
            <a:extLst>
              <a:ext uri="{FF2B5EF4-FFF2-40B4-BE49-F238E27FC236}">
                <a16:creationId xmlns:a16="http://schemas.microsoft.com/office/drawing/2014/main" id="{E9C896EC-1DF0-498B-91F3-CC8E05118DB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8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6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6288002" y="5795954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Overcome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1379" y="629315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269904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Recognise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5904" y="629315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10184429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Change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0429" y="629315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88002" y="314960"/>
            <a:ext cx="55030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Students are used to interacting on multiple levels and using different mediums at a constant pace on the outside world, so for classrooms that do not offer a blended source of instruction, it limits learning possibilities (Abbas, 2018; </a:t>
            </a:r>
            <a:r>
              <a:rPr lang="en-US" sz="2800" dirty="0" err="1"/>
              <a:t>Challob</a:t>
            </a:r>
            <a:r>
              <a:rPr lang="en-US" sz="2800" dirty="0"/>
              <a:t>, Bakar, &amp; Latif, 2016).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170" name="Picture 2" descr="Pretty girl receives message while reading book in the park ...">
            <a:extLst>
              <a:ext uri="{FF2B5EF4-FFF2-40B4-BE49-F238E27FC236}">
                <a16:creationId xmlns:a16="http://schemas.microsoft.com/office/drawing/2014/main" id="{188F0101-16A5-4E0F-9150-BCC7AC6E273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8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0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6288002" y="5795954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Overcome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1379" y="629315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269904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Recognise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5904" y="629315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10184429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Change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0429" y="629315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88002" y="594658"/>
            <a:ext cx="5503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Yang, Gamble, Huang, &amp; Lin (2014) established that it is the critical thinking process that </a:t>
            </a:r>
            <a:r>
              <a:rPr lang="en-US" sz="2800" u="sng" dirty="0"/>
              <a:t>improves</a:t>
            </a:r>
            <a:r>
              <a:rPr lang="en-US" sz="2800" dirty="0"/>
              <a:t> writing outcomes.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Could it also improve overall second language acquisition?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194" name="Picture 2" descr="Pretty girl receives message while reading book in the park ...">
            <a:extLst>
              <a:ext uri="{FF2B5EF4-FFF2-40B4-BE49-F238E27FC236}">
                <a16:creationId xmlns:a16="http://schemas.microsoft.com/office/drawing/2014/main" id="{823001BE-3B86-4E23-A6A2-85169E78DAC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8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767840"/>
            <a:ext cx="4416225" cy="4311498"/>
          </a:xfrm>
        </p:spPr>
        <p:txBody>
          <a:bodyPr/>
          <a:lstStyle/>
          <a:p>
            <a:r>
              <a:rPr lang="en-US" sz="3200" b="1" dirty="0"/>
              <a:t>Writing acts as a vehicle for the development of critical thinking in and L2 SLA environment</a:t>
            </a: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658268" y="3766342"/>
            <a:ext cx="5749483" cy="1343026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893E2F-227D-4472-B59F-3DEBF46C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330" y="528933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103" y="5456020"/>
            <a:ext cx="4692058" cy="1119943"/>
          </a:xfrm>
        </p:spPr>
        <p:txBody>
          <a:bodyPr/>
          <a:lstStyle/>
          <a:p>
            <a:r>
              <a:rPr lang="en-US" b="1" dirty="0"/>
              <a:t>Presented by Chris Bauman</a:t>
            </a:r>
          </a:p>
          <a:p>
            <a:r>
              <a:rPr lang="en-US" b="1" dirty="0"/>
              <a:t>Student number – </a:t>
            </a:r>
            <a:r>
              <a:rPr lang="en-US" dirty="0"/>
              <a:t>1107614005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68" y="-63976"/>
            <a:ext cx="6416632" cy="3663632"/>
          </a:xfrm>
          <a:prstGeom prst="rect">
            <a:avLst/>
          </a:prstGeom>
        </p:spPr>
      </p:pic>
      <p:pic>
        <p:nvPicPr>
          <p:cNvPr id="5122" name="Picture 2" descr="Teenager University Student Concentrating And Writing Examina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8" y="-63976"/>
            <a:ext cx="6416632" cy="36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Literature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6288002" y="5795954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Overcome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1379" y="6293154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269904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Recognise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5904" y="6293154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10184429" y="5808822"/>
            <a:ext cx="1800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Change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0429" y="629315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88002" y="594658"/>
            <a:ext cx="5503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zone of proximal development suggests that when knowledge is slightly beyond an individual’s current level, learning will more than likely take place (</a:t>
            </a:r>
            <a:r>
              <a:rPr lang="en-US" sz="2800" dirty="0" err="1"/>
              <a:t>Zubaidi</a:t>
            </a:r>
            <a:r>
              <a:rPr lang="en-US" sz="2800" dirty="0"/>
              <a:t>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9218" name="Picture 2" descr="Pretty girl receives message while reading book in the park ...">
            <a:extLst>
              <a:ext uri="{FF2B5EF4-FFF2-40B4-BE49-F238E27FC236}">
                <a16:creationId xmlns:a16="http://schemas.microsoft.com/office/drawing/2014/main" id="{A976C05C-C9F9-43F4-9CCC-1CCCC5C2C37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85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1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group of people around a table having a meeting">
            <a:extLst>
              <a:ext uri="{FF2B5EF4-FFF2-40B4-BE49-F238E27FC236}">
                <a16:creationId xmlns:a16="http://schemas.microsoft.com/office/drawing/2014/main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365363"/>
          </a:xfrm>
        </p:spPr>
      </p:pic>
      <p:pic>
        <p:nvPicPr>
          <p:cNvPr id="14338" name="Picture 2" descr="How to Conduct Team Meetings that Don't Suck | Zen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3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6A60A77-3CD9-2340-9CBF-AB127828C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-1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Methodology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12192000" cy="636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1802275"/>
              </p:ext>
            </p:extLst>
          </p:nvPr>
        </p:nvGraphicFramePr>
        <p:xfrm>
          <a:off x="4077481" y="138977"/>
          <a:ext cx="8919883" cy="620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09781"/>
              </p:ext>
            </p:extLst>
          </p:nvPr>
        </p:nvGraphicFramePr>
        <p:xfrm>
          <a:off x="0" y="21713"/>
          <a:ext cx="4254500" cy="676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r:id="rId10" imgW="4253760" imgH="4228560" progId="">
                  <p:embed/>
                </p:oleObj>
              </mc:Choice>
              <mc:Fallback>
                <p:oleObj r:id="rId10" imgW="4253760" imgH="4228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21713"/>
                        <a:ext cx="4254500" cy="676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Alternate Process 7"/>
          <p:cNvSpPr/>
          <p:nvPr/>
        </p:nvSpPr>
        <p:spPr>
          <a:xfrm rot="18030396">
            <a:off x="3901801" y="1098273"/>
            <a:ext cx="2875054" cy="8606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Adding to Previous Research</a:t>
            </a:r>
          </a:p>
        </p:txBody>
      </p:sp>
      <p:sp>
        <p:nvSpPr>
          <p:cNvPr id="14" name="Flowchart: Alternate Process 13"/>
          <p:cNvSpPr/>
          <p:nvPr/>
        </p:nvSpPr>
        <p:spPr>
          <a:xfrm rot="14375719">
            <a:off x="3966223" y="4698553"/>
            <a:ext cx="2875054" cy="8606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Pilot</a:t>
            </a:r>
          </a:p>
        </p:txBody>
      </p:sp>
      <p:sp>
        <p:nvSpPr>
          <p:cNvPr id="16" name="Flowchart: Alternate Process 15"/>
          <p:cNvSpPr/>
          <p:nvPr/>
        </p:nvSpPr>
        <p:spPr>
          <a:xfrm rot="3620024">
            <a:off x="10412556" y="591940"/>
            <a:ext cx="1914226" cy="8606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Population</a:t>
            </a:r>
          </a:p>
        </p:txBody>
      </p:sp>
      <p:pic>
        <p:nvPicPr>
          <p:cNvPr id="3132" name="Picture 60" descr="Visual Art Classes: Upper Elementary Examines the Elements of Art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" y="21713"/>
            <a:ext cx="4250427" cy="676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04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92000" cy="636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09" y="1949724"/>
            <a:ext cx="3974900" cy="246591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CT program will be administered over one year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participants will be students from the various faculty departments at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Wenzao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Ursuline University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73866-C6DF-4447-8D2F-8A88CF14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-111592"/>
            <a:ext cx="3975100" cy="1744662"/>
          </a:xfrm>
        </p:spPr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9882" y="152400"/>
            <a:ext cx="716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ckwell Extra Bold" panose="02060903040505020403" pitchFamily="18" charset="0"/>
              </a:rPr>
              <a:t>The considered Variables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5127809" y="737175"/>
            <a:ext cx="706598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 txBox="1">
            <a:spLocks/>
          </p:cNvSpPr>
          <p:nvPr/>
        </p:nvSpPr>
        <p:spPr>
          <a:xfrm>
            <a:off x="6954729" y="1589687"/>
            <a:ext cx="4432937" cy="2465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10 university professors will be used to establish reliability and validity</a:t>
            </a:r>
            <a:r>
              <a:rPr lang="en-US" sz="2800" dirty="0"/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9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on Technology</a:t>
            </a:r>
          </a:p>
        </p:txBody>
      </p:sp>
      <p:pic>
        <p:nvPicPr>
          <p:cNvPr id="32" name="Picture Placeholder 31" descr="Desktop screenshot">
            <a:extLst>
              <a:ext uri="{FF2B5EF4-FFF2-40B4-BE49-F238E27FC236}">
                <a16:creationId xmlns:a16="http://schemas.microsoft.com/office/drawing/2014/main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r="160"/>
          <a:stretch>
            <a:fillRect/>
          </a:stretch>
        </p:blipFill>
        <p:spPr>
          <a:xfrm>
            <a:off x="5217319" y="1450975"/>
            <a:ext cx="6974680" cy="3935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3" y="-8330"/>
            <a:ext cx="12192000" cy="6373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73866-C6DF-4447-8D2F-8A88CF14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-8331"/>
            <a:ext cx="3975100" cy="1744662"/>
          </a:xfrm>
        </p:spPr>
        <p:txBody>
          <a:bodyPr/>
          <a:lstStyle/>
          <a:p>
            <a:r>
              <a:rPr lang="en-US" dirty="0"/>
              <a:t>Blended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231" y="2021099"/>
            <a:ext cx="4877098" cy="246591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 a safe harmonious environment using face to face teaching, YouTube, Internet searches and Google Classroom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environment creates agency to challenge, motivate and push each other for the development of CT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 txBox="1">
            <a:spLocks/>
          </p:cNvSpPr>
          <p:nvPr/>
        </p:nvSpPr>
        <p:spPr>
          <a:xfrm>
            <a:off x="7334172" y="2021098"/>
            <a:ext cx="4437828" cy="2465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are challenged to solve problems and push ideas in unforeseen directions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no box is provided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SLA increases as a result of such a course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882" y="152400"/>
            <a:ext cx="716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 Extra Bold" panose="02060903040505020403" pitchFamily="18" charset="0"/>
              </a:rPr>
              <a:t>The considered Variables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5127809" y="737175"/>
            <a:ext cx="706598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64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Desktop screenshot">
            <a:extLst>
              <a:ext uri="{FF2B5EF4-FFF2-40B4-BE49-F238E27FC236}">
                <a16:creationId xmlns:a16="http://schemas.microsoft.com/office/drawing/2014/main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r="160"/>
          <a:stretch>
            <a:fillRect/>
          </a:stretch>
        </p:blipFill>
        <p:spPr>
          <a:xfrm>
            <a:off x="5217319" y="1450975"/>
            <a:ext cx="6974680" cy="3935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7522" y="0"/>
            <a:ext cx="12192000" cy="629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73866-C6DF-4447-8D2F-8A88CF14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-378281"/>
            <a:ext cx="3975100" cy="1744662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71" y="1816099"/>
            <a:ext cx="3974900" cy="246591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pre-test and post test Persuasive writing essay will verify student growth in the area of CT and SLA</a:t>
            </a:r>
            <a:endParaRPr lang="en-US" sz="2800" dirty="0"/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 txBox="1">
            <a:spLocks/>
          </p:cNvSpPr>
          <p:nvPr/>
        </p:nvSpPr>
        <p:spPr>
          <a:xfrm>
            <a:off x="6669346" y="1612899"/>
            <a:ext cx="3974900" cy="2465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triangulation, the study will also administer a post course questionnaire, use observations and do several group interviews 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882" y="152400"/>
            <a:ext cx="716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 Extra Bold" panose="02060903040505020403" pitchFamily="18" charset="0"/>
              </a:rPr>
              <a:t>The considered Variables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5127809" y="737175"/>
            <a:ext cx="706598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66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862" y="0"/>
            <a:ext cx="12004057" cy="6202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-76219" y="-1"/>
          <a:ext cx="12350694" cy="63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5" imgW="18666360" imgH="6209280" progId="">
                  <p:embed/>
                </p:oleObj>
              </mc:Choice>
              <mc:Fallback>
                <p:oleObj r:id="rId5" imgW="18666360" imgH="6209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6219" y="-1"/>
                        <a:ext cx="12350694" cy="636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9448" y="3956034"/>
            <a:ext cx="4582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Introducing factors increases the reliability, meaning that every teacher will mark in much the same way (without training).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37765"/>
            <a:ext cx="398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(Pei, Zheng, Zhang &amp; Liu, 2017)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87" y="295836"/>
            <a:ext cx="4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6518" y="134471"/>
            <a:ext cx="427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ckwell Extra Bold" panose="02060903040505020403" pitchFamily="18" charset="0"/>
              </a:rPr>
              <a:t>Latent Construct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7086725" y="737175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b="13880"/>
          <a:stretch>
            <a:fillRect/>
          </a:stretch>
        </p:blipFill>
        <p:spPr/>
      </p:pic>
      <p:pic>
        <p:nvPicPr>
          <p:cNvPr id="10" name="Picture 2" descr="Teenager University Student Concentrating And Writing Examina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1" y="1"/>
            <a:ext cx="5677522" cy="63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Methodology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09523" y="0"/>
            <a:ext cx="5970494" cy="6423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560CE-C65C-44BD-A57E-59090692363D}"/>
              </a:ext>
            </a:extLst>
          </p:cNvPr>
          <p:cNvSpPr txBox="1"/>
          <p:nvPr/>
        </p:nvSpPr>
        <p:spPr>
          <a:xfrm>
            <a:off x="6418385" y="96983"/>
            <a:ext cx="520504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Cronbach’s Alpha (justification to proceed)</a:t>
            </a:r>
            <a:endParaRPr lang="id-ID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Pearson Correlation (correlation coefficient) “r” (Consistency across the markers)</a:t>
            </a:r>
            <a:endParaRPr lang="id-ID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Paired t-Test (improvement in CT)</a:t>
            </a:r>
            <a:endParaRPr lang="id-ID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The Shapiro-Wilk Test (distribution normality)</a:t>
            </a:r>
          </a:p>
          <a:p>
            <a:pPr lvl="0"/>
            <a:r>
              <a:rPr lang="en-US" sz="2800" dirty="0"/>
              <a:t>5. Triangulation – Observations, Group interviews &amp; Questionnaire</a:t>
            </a:r>
            <a:endParaRPr lang="id-ID" sz="2800" dirty="0"/>
          </a:p>
          <a:p>
            <a:pPr marL="514350" lvl="0" indent="-514350">
              <a:buFont typeface="+mj-lt"/>
              <a:buAutoNum type="arabicPeriod"/>
            </a:pPr>
            <a:endParaRPr lang="id-ID" sz="2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500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4520B-C137-4EB7-8008-30ACA881D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43021E-D375-4709-AD39-767C3990BE96}"/>
              </a:ext>
            </a:extLst>
          </p:cNvPr>
          <p:cNvSpPr/>
          <p:nvPr/>
        </p:nvSpPr>
        <p:spPr>
          <a:xfrm>
            <a:off x="105508" y="650631"/>
            <a:ext cx="11983915" cy="556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000" dirty="0"/>
              <a:t> after reading this paper, I have a better understanding of critical thinking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(2) Student learning improved incrementally when challenged with material slightly above their current levels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(3) The online space created a safe and harmonious environment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(4) construct strategies from ideas that have been raised. 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(5) the CT rubric didn’t take more time when compared to holistic marking.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(6) Students activated their learning agency and grew more that when compared to previous years when the course has been run as SLA.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(7) be open and supportive when communicating with others. 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(8) move the </a:t>
            </a:r>
            <a:r>
              <a:rPr lang="en-US" sz="2000" dirty="0" err="1"/>
              <a:t>groupʼs</a:t>
            </a:r>
            <a:r>
              <a:rPr lang="en-US" sz="2000" dirty="0"/>
              <a:t> ideas forward towards a strategy. 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(9) be there for other group members when they need me. 　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(10) Parents though a critical thinking course added more value to students</a:t>
            </a:r>
            <a:endParaRPr lang="id-ID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2E6E0-8AF0-4DDE-8A49-93475C2AB6A8}"/>
              </a:ext>
            </a:extLst>
          </p:cNvPr>
          <p:cNvSpPr/>
          <p:nvPr/>
        </p:nvSpPr>
        <p:spPr>
          <a:xfrm>
            <a:off x="879230" y="116451"/>
            <a:ext cx="1016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１：Never　　２：Not very often　　３：Sometimes　　４：Quite often　　５：Always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6A3056-E430-4A5C-80A6-18F39039DD67}"/>
              </a:ext>
            </a:extLst>
          </p:cNvPr>
          <p:cNvSpPr/>
          <p:nvPr/>
        </p:nvSpPr>
        <p:spPr>
          <a:xfrm>
            <a:off x="278421" y="6452852"/>
            <a:ext cx="107647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/>
              <a:t>Xethakis</a:t>
            </a:r>
            <a:r>
              <a:rPr lang="en-US" sz="1000" dirty="0"/>
              <a:t>, L.J., (2019). Examining the Psychometric Properties of the Groupwork Skills Questionnaire for use in the Japanese SLA Context. </a:t>
            </a:r>
            <a:r>
              <a:rPr lang="zh-CN" altLang="en-US" sz="1000" dirty="0"/>
              <a:t>熊本大学社会文化研究</a:t>
            </a:r>
            <a:r>
              <a:rPr lang="en-US" altLang="zh-CN" sz="1000" dirty="0"/>
              <a:t>, 17: 255-276</a:t>
            </a:r>
            <a:endParaRPr lang="id-ID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99D-F43A-4B2D-8748-3C92CAC00DAC}"/>
              </a:ext>
            </a:extLst>
          </p:cNvPr>
          <p:cNvSpPr/>
          <p:nvPr/>
        </p:nvSpPr>
        <p:spPr>
          <a:xfrm>
            <a:off x="10479981" y="6393107"/>
            <a:ext cx="1239715" cy="333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54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b="13880"/>
          <a:stretch>
            <a:fillRect/>
          </a:stretch>
        </p:blipFill>
        <p:spPr>
          <a:xfrm>
            <a:off x="432000" y="0"/>
            <a:ext cx="11759999" cy="6365363"/>
          </a:xfrm>
        </p:spPr>
      </p:pic>
      <p:pic>
        <p:nvPicPr>
          <p:cNvPr id="9" name="Picture 2" descr="Teenager University Student Concentrating And Writing Examina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17205" cy="63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Discussion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7205" y="85375"/>
            <a:ext cx="5970494" cy="6194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48D22-0996-4CC9-97D5-D27FC791DD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1838" y="20398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3954" y="100853"/>
            <a:ext cx="8803340" cy="6053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1575031" y="192928"/>
          <a:ext cx="8866094" cy="596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4213A1-4A23-47E4-886A-587DAD3BD2B8}"/>
              </a:ext>
            </a:extLst>
          </p:cNvPr>
          <p:cNvSpPr/>
          <p:nvPr/>
        </p:nvSpPr>
        <p:spPr>
          <a:xfrm>
            <a:off x="2043954" y="192927"/>
            <a:ext cx="8559569" cy="6062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FBCDB-7F02-4DA5-956B-1DB444018335}"/>
              </a:ext>
            </a:extLst>
          </p:cNvPr>
          <p:cNvSpPr/>
          <p:nvPr/>
        </p:nvSpPr>
        <p:spPr>
          <a:xfrm>
            <a:off x="1575031" y="192926"/>
            <a:ext cx="9272263" cy="60623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332258" y="3654024"/>
            <a:ext cx="2563905" cy="221428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Technology allows for the box to be eliminated whereby student responses and learning is unconstrained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6729" y="3863788"/>
            <a:ext cx="2384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Technology allows for the box to be eliminated whereby student responses and learning is unconstrained</a:t>
            </a:r>
          </a:p>
          <a:p>
            <a:endParaRPr 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67730" y="436360"/>
            <a:ext cx="3226775" cy="477845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Sociocultural Theory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28062" y="2497015"/>
            <a:ext cx="2441495" cy="45706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Development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200000">
            <a:off x="-59020" y="4646237"/>
            <a:ext cx="2441495" cy="45706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SLA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35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B28FED3-925D-4896-9436-886BC8402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4544699"/>
          <a:ext cx="3975100" cy="60387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93562">
                  <a:extLst>
                    <a:ext uri="{9D8B030D-6E8A-4147-A177-3AD203B41FA5}">
                      <a16:colId xmlns:a16="http://schemas.microsoft.com/office/drawing/2014/main" val="3923049886"/>
                    </a:ext>
                  </a:extLst>
                </a:gridCol>
                <a:gridCol w="993562">
                  <a:extLst>
                    <a:ext uri="{9D8B030D-6E8A-4147-A177-3AD203B41FA5}">
                      <a16:colId xmlns:a16="http://schemas.microsoft.com/office/drawing/2014/main" val="2138147339"/>
                    </a:ext>
                  </a:extLst>
                </a:gridCol>
                <a:gridCol w="993988">
                  <a:extLst>
                    <a:ext uri="{9D8B030D-6E8A-4147-A177-3AD203B41FA5}">
                      <a16:colId xmlns:a16="http://schemas.microsoft.com/office/drawing/2014/main" val="3984445144"/>
                    </a:ext>
                  </a:extLst>
                </a:gridCol>
                <a:gridCol w="993988">
                  <a:extLst>
                    <a:ext uri="{9D8B030D-6E8A-4147-A177-3AD203B41FA5}">
                      <a16:colId xmlns:a16="http://schemas.microsoft.com/office/drawing/2014/main" val="254289558"/>
                    </a:ext>
                  </a:extLst>
                </a:gridCol>
              </a:tblGrid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1)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2)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3)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2166764262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*0.5590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*0.7769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3420946970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*0.5590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*0.5478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1680980011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*0.7769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*0.5478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17307720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30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/>
          <p:cNvSpPr/>
          <p:nvPr/>
        </p:nvSpPr>
        <p:spPr>
          <a:xfrm>
            <a:off x="-1" y="0"/>
            <a:ext cx="12192000" cy="6239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27A9-08E4-4692-9EE1-3DBF709D49B0}"/>
              </a:ext>
            </a:extLst>
          </p:cNvPr>
          <p:cNvSpPr/>
          <p:nvPr/>
        </p:nvSpPr>
        <p:spPr>
          <a:xfrm>
            <a:off x="172914" y="5676771"/>
            <a:ext cx="970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A17AF-F1F9-4869-9CF9-346D94DB9C75}"/>
              </a:ext>
            </a:extLst>
          </p:cNvPr>
          <p:cNvSpPr txBox="1"/>
          <p:nvPr/>
        </p:nvSpPr>
        <p:spPr>
          <a:xfrm>
            <a:off x="1914770" y="4413970"/>
            <a:ext cx="304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 &amp; Parent perspective</a:t>
            </a:r>
            <a:endParaRPr lang="id-ID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55F2C-4A52-4FD8-BEC6-E1CC77AEEA2B}"/>
              </a:ext>
            </a:extLst>
          </p:cNvPr>
          <p:cNvSpPr txBox="1"/>
          <p:nvPr/>
        </p:nvSpPr>
        <p:spPr>
          <a:xfrm>
            <a:off x="7921931" y="4442324"/>
            <a:ext cx="2771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Evaluator perspective</a:t>
            </a:r>
            <a:endParaRPr lang="id-ID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2F1A2AE-65B4-457D-A189-437C7300F18F}"/>
              </a:ext>
            </a:extLst>
          </p:cNvPr>
          <p:cNvSpPr/>
          <p:nvPr/>
        </p:nvSpPr>
        <p:spPr>
          <a:xfrm rot="1803284">
            <a:off x="3512618" y="2422071"/>
            <a:ext cx="888023" cy="188155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CFE1840-E27A-4129-BCC0-5269BB6C6687}"/>
              </a:ext>
            </a:extLst>
          </p:cNvPr>
          <p:cNvSpPr/>
          <p:nvPr/>
        </p:nvSpPr>
        <p:spPr>
          <a:xfrm rot="19733019">
            <a:off x="7785138" y="2420283"/>
            <a:ext cx="888023" cy="188155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1BE69-8404-47C4-A92D-C9308E2FDE6D}"/>
              </a:ext>
            </a:extLst>
          </p:cNvPr>
          <p:cNvSpPr txBox="1"/>
          <p:nvPr/>
        </p:nvSpPr>
        <p:spPr>
          <a:xfrm>
            <a:off x="5237834" y="1450975"/>
            <a:ext cx="213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Future</a:t>
            </a:r>
            <a:endParaRPr lang="id-ID" sz="4000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33FC34-37CE-4DB6-AD08-796754E43503}"/>
              </a:ext>
            </a:extLst>
          </p:cNvPr>
          <p:cNvSpPr/>
          <p:nvPr/>
        </p:nvSpPr>
        <p:spPr>
          <a:xfrm>
            <a:off x="2047630" y="5197872"/>
            <a:ext cx="2505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Learning value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73AB0-62FF-4A62-A204-24CF3D921BA6}"/>
              </a:ext>
            </a:extLst>
          </p:cNvPr>
          <p:cNvSpPr/>
          <p:nvPr/>
        </p:nvSpPr>
        <p:spPr>
          <a:xfrm>
            <a:off x="8054793" y="5234700"/>
            <a:ext cx="379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Ease of teaching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18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B28FED3-925D-4896-9436-886BC8402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4544699"/>
          <a:ext cx="3975100" cy="60387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93562">
                  <a:extLst>
                    <a:ext uri="{9D8B030D-6E8A-4147-A177-3AD203B41FA5}">
                      <a16:colId xmlns:a16="http://schemas.microsoft.com/office/drawing/2014/main" val="3923049886"/>
                    </a:ext>
                  </a:extLst>
                </a:gridCol>
                <a:gridCol w="993562">
                  <a:extLst>
                    <a:ext uri="{9D8B030D-6E8A-4147-A177-3AD203B41FA5}">
                      <a16:colId xmlns:a16="http://schemas.microsoft.com/office/drawing/2014/main" val="2138147339"/>
                    </a:ext>
                  </a:extLst>
                </a:gridCol>
                <a:gridCol w="993988">
                  <a:extLst>
                    <a:ext uri="{9D8B030D-6E8A-4147-A177-3AD203B41FA5}">
                      <a16:colId xmlns:a16="http://schemas.microsoft.com/office/drawing/2014/main" val="3984445144"/>
                    </a:ext>
                  </a:extLst>
                </a:gridCol>
                <a:gridCol w="993988">
                  <a:extLst>
                    <a:ext uri="{9D8B030D-6E8A-4147-A177-3AD203B41FA5}">
                      <a16:colId xmlns:a16="http://schemas.microsoft.com/office/drawing/2014/main" val="254289558"/>
                    </a:ext>
                  </a:extLst>
                </a:gridCol>
              </a:tblGrid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1)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2)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3)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2166764262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*0.5590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*0.7769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3420946970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*0.5590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*0.5478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1680980011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*0.7769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*0.5478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17307720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31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/>
          <p:cNvSpPr/>
          <p:nvPr/>
        </p:nvSpPr>
        <p:spPr>
          <a:xfrm>
            <a:off x="-1" y="-4801"/>
            <a:ext cx="12192000" cy="6239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27A9-08E4-4692-9EE1-3DBF709D49B0}"/>
              </a:ext>
            </a:extLst>
          </p:cNvPr>
          <p:cNvSpPr/>
          <p:nvPr/>
        </p:nvSpPr>
        <p:spPr>
          <a:xfrm>
            <a:off x="172914" y="5676771"/>
            <a:ext cx="970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A17AF-F1F9-4869-9CF9-346D94DB9C75}"/>
              </a:ext>
            </a:extLst>
          </p:cNvPr>
          <p:cNvSpPr txBox="1"/>
          <p:nvPr/>
        </p:nvSpPr>
        <p:spPr>
          <a:xfrm>
            <a:off x="1914770" y="4413970"/>
            <a:ext cx="27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University</a:t>
            </a:r>
            <a:endParaRPr lang="id-ID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55F2C-4A52-4FD8-BEC6-E1CC77AEEA2B}"/>
              </a:ext>
            </a:extLst>
          </p:cNvPr>
          <p:cNvSpPr txBox="1"/>
          <p:nvPr/>
        </p:nvSpPr>
        <p:spPr>
          <a:xfrm>
            <a:off x="7921931" y="4442324"/>
            <a:ext cx="27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Society</a:t>
            </a:r>
            <a:endParaRPr lang="id-ID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2F1A2AE-65B4-457D-A189-437C7300F18F}"/>
              </a:ext>
            </a:extLst>
          </p:cNvPr>
          <p:cNvSpPr/>
          <p:nvPr/>
        </p:nvSpPr>
        <p:spPr>
          <a:xfrm rot="1803284">
            <a:off x="3512618" y="2422071"/>
            <a:ext cx="888023" cy="188155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CFE1840-E27A-4129-BCC0-5269BB6C6687}"/>
              </a:ext>
            </a:extLst>
          </p:cNvPr>
          <p:cNvSpPr/>
          <p:nvPr/>
        </p:nvSpPr>
        <p:spPr>
          <a:xfrm rot="19733019">
            <a:off x="7785138" y="2420283"/>
            <a:ext cx="888023" cy="188155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1BE69-8404-47C4-A92D-C9308E2FDE6D}"/>
              </a:ext>
            </a:extLst>
          </p:cNvPr>
          <p:cNvSpPr txBox="1"/>
          <p:nvPr/>
        </p:nvSpPr>
        <p:spPr>
          <a:xfrm>
            <a:off x="5237834" y="1450975"/>
            <a:ext cx="213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Future</a:t>
            </a:r>
            <a:endParaRPr lang="id-ID" sz="4000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33FC34-37CE-4DB6-AD08-796754E43503}"/>
              </a:ext>
            </a:extLst>
          </p:cNvPr>
          <p:cNvSpPr/>
          <p:nvPr/>
        </p:nvSpPr>
        <p:spPr>
          <a:xfrm>
            <a:off x="2047630" y="4937648"/>
            <a:ext cx="250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Value Add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Thinking mindset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73AB0-62FF-4A62-A204-24CF3D921BA6}"/>
              </a:ext>
            </a:extLst>
          </p:cNvPr>
          <p:cNvSpPr/>
          <p:nvPr/>
        </p:nvSpPr>
        <p:spPr>
          <a:xfrm>
            <a:off x="7921931" y="4875144"/>
            <a:ext cx="2505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Thinking population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9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C97E-A437-4843-81CB-2F215D3E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612" y="2400650"/>
            <a:ext cx="11340000" cy="432000"/>
          </a:xfrm>
        </p:spPr>
        <p:txBody>
          <a:bodyPr/>
          <a:lstStyle/>
          <a:p>
            <a:r>
              <a:rPr lang="en-US" sz="4000" dirty="0"/>
              <a:t>Do you have any questions for 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3E64F-4DBA-44B0-97B6-58474E70E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6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7859"/>
            <a:ext cx="12192000" cy="634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216000" y="1506281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1" b="15191"/>
          <a:stretch>
            <a:fillRect/>
          </a:stretch>
        </p:blipFill>
        <p:spPr>
          <a:xfrm>
            <a:off x="8220810" y="131118"/>
            <a:ext cx="3741694" cy="1073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2" name="Subtitle 3"/>
          <p:cNvSpPr>
            <a:spLocks noGrp="1"/>
          </p:cNvSpPr>
          <p:nvPr>
            <p:ph type="subTitle" idx="1"/>
          </p:nvPr>
        </p:nvSpPr>
        <p:spPr>
          <a:xfrm>
            <a:off x="864000" y="1833809"/>
            <a:ext cx="9875717" cy="48359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Learning how to view and think about available information, using every available resource to make informed decisions, is very important as it defines the available outcomes that are possible (</a:t>
            </a:r>
            <a:r>
              <a:rPr lang="en-US" sz="2800" dirty="0" err="1">
                <a:solidFill>
                  <a:schemeClr val="tx1"/>
                </a:solidFill>
              </a:rPr>
              <a:t>Slavkov</a:t>
            </a:r>
            <a:r>
              <a:rPr lang="en-US" sz="2800" dirty="0">
                <a:solidFill>
                  <a:schemeClr val="tx1"/>
                </a:solidFill>
              </a:rPr>
              <a:t>,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underpins the development of critical thinking in a digital landscape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Positing that writing skill is developed socially, then borrowing ideas develops thinking through discovery, invention, collaboration, feedback, and co-authorship (</a:t>
            </a:r>
            <a:r>
              <a:rPr lang="en-US" sz="2800" dirty="0" err="1">
                <a:solidFill>
                  <a:schemeClr val="tx1"/>
                </a:solidFill>
              </a:rPr>
              <a:t>Slavkov</a:t>
            </a:r>
            <a:r>
              <a:rPr lang="en-US" sz="2800" dirty="0">
                <a:solidFill>
                  <a:schemeClr val="tx1"/>
                </a:solidFill>
              </a:rPr>
              <a:t>, 2015).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6939" y="66575"/>
            <a:ext cx="6299682" cy="859259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Sociocultural Theory</a:t>
            </a:r>
          </a:p>
        </p:txBody>
      </p:sp>
    </p:spTree>
    <p:extLst>
      <p:ext uri="{BB962C8B-B14F-4D97-AF65-F5344CB8AC3E}">
        <p14:creationId xmlns:p14="http://schemas.microsoft.com/office/powerpoint/2010/main" val="332635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B28FED3-925D-4896-9436-886BC8402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4544699"/>
          <a:ext cx="3975100" cy="60387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93562">
                  <a:extLst>
                    <a:ext uri="{9D8B030D-6E8A-4147-A177-3AD203B41FA5}">
                      <a16:colId xmlns:a16="http://schemas.microsoft.com/office/drawing/2014/main" val="3923049886"/>
                    </a:ext>
                  </a:extLst>
                </a:gridCol>
                <a:gridCol w="993562">
                  <a:extLst>
                    <a:ext uri="{9D8B030D-6E8A-4147-A177-3AD203B41FA5}">
                      <a16:colId xmlns:a16="http://schemas.microsoft.com/office/drawing/2014/main" val="2138147339"/>
                    </a:ext>
                  </a:extLst>
                </a:gridCol>
                <a:gridCol w="993988">
                  <a:extLst>
                    <a:ext uri="{9D8B030D-6E8A-4147-A177-3AD203B41FA5}">
                      <a16:colId xmlns:a16="http://schemas.microsoft.com/office/drawing/2014/main" val="3984445144"/>
                    </a:ext>
                  </a:extLst>
                </a:gridCol>
                <a:gridCol w="993988">
                  <a:extLst>
                    <a:ext uri="{9D8B030D-6E8A-4147-A177-3AD203B41FA5}">
                      <a16:colId xmlns:a16="http://schemas.microsoft.com/office/drawing/2014/main" val="254289558"/>
                    </a:ext>
                  </a:extLst>
                </a:gridCol>
              </a:tblGrid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1)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2)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Posttest (Marker 3)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2166764262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*0.5590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*0.7769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3420946970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*0.5590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*0.5478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1680980011"/>
                  </a:ext>
                </a:extLst>
              </a:tr>
              <a:tr h="150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*0.7769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*0.5478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*1.0000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916" marR="45916" marT="0" marB="0"/>
                </a:tc>
                <a:extLst>
                  <a:ext uri="{0D108BD9-81ED-4DB2-BD59-A6C34878D82A}">
                    <a16:rowId xmlns:a16="http://schemas.microsoft.com/office/drawing/2014/main" val="17307720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/>
          <p:cNvSpPr/>
          <p:nvPr/>
        </p:nvSpPr>
        <p:spPr>
          <a:xfrm>
            <a:off x="-127239" y="-101517"/>
            <a:ext cx="12192000" cy="6239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45275F-A063-438E-8B3E-BB142D2441BF}"/>
              </a:ext>
            </a:extLst>
          </p:cNvPr>
          <p:cNvSpPr/>
          <p:nvPr/>
        </p:nvSpPr>
        <p:spPr>
          <a:xfrm>
            <a:off x="1270317" y="2121010"/>
            <a:ext cx="58602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Homework (growth trajectory)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Critical thinking </a:t>
            </a:r>
          </a:p>
          <a:p>
            <a:r>
              <a:rPr lang="en-US" sz="2800" dirty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    (I + 1 = growth)</a:t>
            </a:r>
          </a:p>
          <a:p>
            <a:r>
              <a:rPr lang="en-US" sz="2800" dirty="0">
                <a:solidFill>
                  <a:srgbClr val="222222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4. SLA</a:t>
            </a:r>
          </a:p>
          <a:p>
            <a:endParaRPr lang="en-US" sz="2800" dirty="0">
              <a:solidFill>
                <a:srgbClr val="222222"/>
              </a:solidFill>
              <a:highlight>
                <a:srgbClr val="FFFF00"/>
              </a:highlight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222222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id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FCDBA-5127-427C-837E-66BDF5F8EAD7}"/>
              </a:ext>
            </a:extLst>
          </p:cNvPr>
          <p:cNvSpPr/>
          <p:nvPr/>
        </p:nvSpPr>
        <p:spPr>
          <a:xfrm>
            <a:off x="6776722" y="319417"/>
            <a:ext cx="499527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222222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Helvetica" panose="020B0604020202020204" pitchFamily="34" charset="0"/>
              </a:rPr>
              <a:t>Sociocultural Theory</a:t>
            </a:r>
          </a:p>
          <a:p>
            <a:pPr algn="r"/>
            <a:r>
              <a:rPr lang="en-US" sz="2800" dirty="0">
                <a:solidFill>
                  <a:srgbClr val="222222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Helvetica" panose="020B0604020202020204" pitchFamily="34" charset="0"/>
              </a:rPr>
              <a:t>Zone of proximal development</a:t>
            </a:r>
          </a:p>
          <a:p>
            <a:pPr algn="r"/>
            <a:endParaRPr lang="en-US" dirty="0">
              <a:solidFill>
                <a:srgbClr val="222222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475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3644"/>
            <a:ext cx="11340000" cy="432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39" y="3971432"/>
            <a:ext cx="1642043" cy="360000"/>
          </a:xfrm>
        </p:spPr>
        <p:txBody>
          <a:bodyPr/>
          <a:lstStyle/>
          <a:p>
            <a:r>
              <a:rPr lang="en-US" sz="2000" dirty="0"/>
              <a:t>Chapter 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74B9A6-D55C-478C-8D92-D0BFBCD7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9653" y="4484234"/>
            <a:ext cx="149276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039" y="4605832"/>
            <a:ext cx="1642043" cy="720000"/>
          </a:xfrm>
        </p:spPr>
        <p:txBody>
          <a:bodyPr/>
          <a:lstStyle/>
          <a:p>
            <a:r>
              <a:rPr lang="en-US" sz="2000" dirty="0"/>
              <a:t>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152089" y="3971432"/>
            <a:ext cx="1642043" cy="360000"/>
          </a:xfrm>
        </p:spPr>
        <p:txBody>
          <a:bodyPr/>
          <a:lstStyle/>
          <a:p>
            <a:r>
              <a:rPr lang="en-US" sz="2000" dirty="0"/>
              <a:t>Chapter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0322F4-E79A-4E4D-98CA-2DC1692F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42090" y="4484234"/>
            <a:ext cx="14927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152089" y="4605832"/>
            <a:ext cx="1642043" cy="720000"/>
          </a:xfrm>
        </p:spPr>
        <p:txBody>
          <a:bodyPr/>
          <a:lstStyle/>
          <a:p>
            <a:r>
              <a:rPr lang="en-US" sz="2000" dirty="0"/>
              <a:t>Literature Review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35536" y="3981592"/>
            <a:ext cx="1642043" cy="360000"/>
          </a:xfrm>
        </p:spPr>
        <p:txBody>
          <a:bodyPr/>
          <a:lstStyle/>
          <a:p>
            <a:r>
              <a:rPr lang="en-US" sz="2000" dirty="0"/>
              <a:t>Chapter 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C27E82-D5C7-4AE4-BAF3-5DBB12CA0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25537" y="4494394"/>
            <a:ext cx="149276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5536" y="4615992"/>
            <a:ext cx="1642043" cy="720000"/>
          </a:xfrm>
        </p:spPr>
        <p:txBody>
          <a:bodyPr/>
          <a:lstStyle/>
          <a:p>
            <a:r>
              <a:rPr lang="en-US" sz="2000" dirty="0"/>
              <a:t>Methodology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69783" y="3971432"/>
            <a:ext cx="1642043" cy="360000"/>
          </a:xfrm>
        </p:spPr>
        <p:txBody>
          <a:bodyPr/>
          <a:lstStyle/>
          <a:p>
            <a:r>
              <a:rPr lang="en-US" sz="2000" dirty="0"/>
              <a:t>Chapter 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BE7D2-4C35-4BA9-9A98-1A6E17A8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59784" y="4484234"/>
            <a:ext cx="149276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69783" y="4605832"/>
            <a:ext cx="1642043" cy="720000"/>
          </a:xfrm>
        </p:spPr>
        <p:txBody>
          <a:bodyPr/>
          <a:lstStyle/>
          <a:p>
            <a:r>
              <a:rPr lang="en-US" sz="2000" dirty="0"/>
              <a:t>Findings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965856" y="3971432"/>
            <a:ext cx="1642043" cy="360000"/>
          </a:xfrm>
        </p:spPr>
        <p:txBody>
          <a:bodyPr/>
          <a:lstStyle/>
          <a:p>
            <a:r>
              <a:rPr lang="en-US" sz="2000" dirty="0"/>
              <a:t>Chapter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979D46-D664-4267-B673-E6B048C0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55857" y="4484234"/>
            <a:ext cx="1492765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65856" y="4605832"/>
            <a:ext cx="1642043" cy="720000"/>
          </a:xfrm>
        </p:spPr>
        <p:txBody>
          <a:bodyPr/>
          <a:lstStyle/>
          <a:p>
            <a:r>
              <a:rPr lang="en-US" sz="2000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991156" y="3971432"/>
            <a:ext cx="1642043" cy="360000"/>
          </a:xfrm>
        </p:spPr>
        <p:txBody>
          <a:bodyPr/>
          <a:lstStyle/>
          <a:p>
            <a:r>
              <a:rPr lang="en-US" sz="2000" dirty="0"/>
              <a:t>Chapter 6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979D46-D664-4267-B673-E6B048C0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81157" y="4484234"/>
            <a:ext cx="1492765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991156" y="4605832"/>
            <a:ext cx="1642043" cy="720000"/>
          </a:xfrm>
        </p:spPr>
        <p:txBody>
          <a:bodyPr/>
          <a:lstStyle/>
          <a:p>
            <a:r>
              <a:rPr lang="en-US" sz="2000" dirty="0"/>
              <a:t>Conclusion</a:t>
            </a:r>
          </a:p>
        </p:txBody>
      </p:sp>
      <p:pic>
        <p:nvPicPr>
          <p:cNvPr id="55" name="Picture Placeholder 54"/>
          <p:cNvPicPr>
            <a:picLocks noGrp="1" noChangeAspect="1"/>
          </p:cNvPicPr>
          <p:nvPr>
            <p:ph type="pic" sz="quarter" idx="4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6545"/>
          <a:stretch>
            <a:fillRect/>
          </a:stretch>
        </p:blipFill>
        <p:spPr>
          <a:xfrm>
            <a:off x="6230306" y="1735138"/>
            <a:ext cx="1656080" cy="1981200"/>
          </a:xfrm>
        </p:spPr>
      </p:pic>
      <p:pic>
        <p:nvPicPr>
          <p:cNvPr id="56" name="Picture Placeholder 55"/>
          <p:cNvPicPr>
            <a:picLocks noGrp="1" noChangeAspect="1"/>
          </p:cNvPicPr>
          <p:nvPr>
            <p:ph type="pic" sz="quarter" idx="4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4224070" y="1715832"/>
            <a:ext cx="1745713" cy="1981200"/>
          </a:xfrm>
        </p:spPr>
      </p:pic>
      <p:pic>
        <p:nvPicPr>
          <p:cNvPr id="57" name="Picture Placeholder 56"/>
          <p:cNvPicPr>
            <a:picLocks noGrp="1" noChangeAspect="1"/>
          </p:cNvPicPr>
          <p:nvPr>
            <p:ph type="pic" sz="quarter" idx="4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b="16640"/>
          <a:stretch>
            <a:fillRect/>
          </a:stretch>
        </p:blipFill>
        <p:spPr>
          <a:xfrm>
            <a:off x="2145925" y="1735138"/>
            <a:ext cx="1979612" cy="1981200"/>
          </a:xfrm>
        </p:spPr>
      </p:pic>
      <p:pic>
        <p:nvPicPr>
          <p:cNvPr id="58" name="Picture Placeholder 57"/>
          <p:cNvPicPr>
            <a:picLocks noGrp="1" noChangeAspect="1"/>
          </p:cNvPicPr>
          <p:nvPr>
            <p:ph type="pic" sz="quarter" idx="4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r="12543"/>
          <a:stretch>
            <a:fillRect/>
          </a:stretch>
        </p:blipFill>
        <p:spPr>
          <a:xfrm>
            <a:off x="431801" y="1735138"/>
            <a:ext cx="1530282" cy="1981200"/>
          </a:xfr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44" y="1700817"/>
            <a:ext cx="1622256" cy="2049842"/>
          </a:xfrm>
          <a:prstGeom prst="rect">
            <a:avLst/>
          </a:prstGeom>
        </p:spPr>
      </p:pic>
      <p:pic>
        <p:nvPicPr>
          <p:cNvPr id="62" name="Picture Placeholder 61"/>
          <p:cNvPicPr>
            <a:picLocks noGrp="1" noChangeAspect="1"/>
          </p:cNvPicPr>
          <p:nvPr>
            <p:ph type="pic" sz="quarter" idx="4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 b="2147"/>
          <a:stretch>
            <a:fillRect/>
          </a:stretch>
        </p:blipFill>
        <p:spPr>
          <a:xfrm>
            <a:off x="8231188" y="1770063"/>
            <a:ext cx="1552575" cy="1981200"/>
          </a:xfrm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9122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Overcome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5122" y="584631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2907" y="5907369"/>
            <a:ext cx="1800000" cy="720000"/>
          </a:xfrm>
        </p:spPr>
        <p:txBody>
          <a:bodyPr/>
          <a:lstStyle/>
          <a:p>
            <a:r>
              <a:rPr lang="en-US" dirty="0"/>
              <a:t>Deficiency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3647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9647" y="5846316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5636" y="5957386"/>
            <a:ext cx="1800000" cy="720000"/>
          </a:xfrm>
        </p:spPr>
        <p:txBody>
          <a:bodyPr/>
          <a:lstStyle/>
          <a:p>
            <a:r>
              <a:rPr lang="en-US" dirty="0"/>
              <a:t>Current teaching</a:t>
            </a:r>
          </a:p>
          <a:p>
            <a:r>
              <a:rPr lang="en-US" dirty="0"/>
              <a:t>&amp; Exams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88172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4172" y="5846316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39271" y="5945970"/>
            <a:ext cx="1800000" cy="720000"/>
          </a:xfrm>
        </p:spPr>
        <p:txBody>
          <a:bodyPr/>
          <a:lstStyle/>
          <a:p>
            <a:r>
              <a:rPr lang="en-US" dirty="0"/>
              <a:t>Possibility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6" b="24576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>
            <a:off x="6383724" y="273957"/>
            <a:ext cx="55030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Studies show that critical thinking is limited</a:t>
            </a:r>
            <a:r>
              <a:rPr lang="en-US" dirty="0"/>
              <a:t> </a:t>
            </a:r>
            <a:r>
              <a:rPr lang="en-US" sz="800" dirty="0"/>
              <a:t>(1)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Pei, Z., Zheng, C., Zhang, M., &amp; Liu, F. (2017). Critical thinking and </a:t>
            </a:r>
            <a:r>
              <a:rPr lang="en-US" sz="2400" dirty="0" err="1"/>
              <a:t>argumentive</a:t>
            </a:r>
            <a:r>
              <a:rPr lang="en-US" sz="2400" dirty="0"/>
              <a:t> </a:t>
            </a:r>
            <a:r>
              <a:rPr lang="en-US" sz="2400" dirty="0" err="1"/>
              <a:t>writing:Inspecting</a:t>
            </a:r>
            <a:r>
              <a:rPr lang="en-US" sz="2400" dirty="0"/>
              <a:t> the association between EFL learners in China. English Language Teaching, 10(10), 31-42.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9122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Overcome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5122" y="584631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2907" y="5907369"/>
            <a:ext cx="1800000" cy="720000"/>
          </a:xfrm>
        </p:spPr>
        <p:txBody>
          <a:bodyPr/>
          <a:lstStyle/>
          <a:p>
            <a:r>
              <a:rPr lang="en-US" dirty="0"/>
              <a:t>Deficiency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3647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9647" y="5846316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5636" y="5957386"/>
            <a:ext cx="1800000" cy="720000"/>
          </a:xfrm>
        </p:spPr>
        <p:txBody>
          <a:bodyPr/>
          <a:lstStyle/>
          <a:p>
            <a:r>
              <a:rPr lang="en-US" dirty="0"/>
              <a:t>Current teaching</a:t>
            </a:r>
          </a:p>
          <a:p>
            <a:r>
              <a:rPr lang="en-US" dirty="0"/>
              <a:t>&amp; Exams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88172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4172" y="5846316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39271" y="5945970"/>
            <a:ext cx="1800000" cy="720000"/>
          </a:xfrm>
        </p:spPr>
        <p:txBody>
          <a:bodyPr/>
          <a:lstStyle/>
          <a:p>
            <a:r>
              <a:rPr lang="en-US" dirty="0"/>
              <a:t>Possibility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6" b="24576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>
            <a:off x="6383724" y="273957"/>
            <a:ext cx="550305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Current teaching in L2 places limitations on possibility; A box is always provided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 err="1"/>
              <a:t>Saxtona</a:t>
            </a:r>
            <a:r>
              <a:rPr lang="en-US" sz="2400" dirty="0"/>
              <a:t>, E. B. (2012). The Critical Thinking Analytic Rubric (CTAR): Investigating intra-rater and inter-rater reliability of a scoring mechanism for critical thinking performance assessments. Assessing Writing, 17, p251-270.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9122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Overcome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5122" y="584631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2907" y="5907369"/>
            <a:ext cx="1800000" cy="720000"/>
          </a:xfrm>
        </p:spPr>
        <p:txBody>
          <a:bodyPr/>
          <a:lstStyle/>
          <a:p>
            <a:r>
              <a:rPr lang="en-US" dirty="0"/>
              <a:t>Deficiency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3647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9647" y="5846316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5636" y="5957386"/>
            <a:ext cx="1800000" cy="720000"/>
          </a:xfrm>
        </p:spPr>
        <p:txBody>
          <a:bodyPr/>
          <a:lstStyle/>
          <a:p>
            <a:r>
              <a:rPr lang="en-US" dirty="0"/>
              <a:t>Current teaching</a:t>
            </a:r>
          </a:p>
          <a:p>
            <a:r>
              <a:rPr lang="en-US" dirty="0"/>
              <a:t>&amp; Exams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88172" y="536198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4172" y="5846316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39271" y="5945970"/>
            <a:ext cx="1800000" cy="720000"/>
          </a:xfrm>
        </p:spPr>
        <p:txBody>
          <a:bodyPr/>
          <a:lstStyle/>
          <a:p>
            <a:r>
              <a:rPr lang="en-US" dirty="0"/>
              <a:t>Possibility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6" b="24576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>
            <a:off x="6383724" y="273957"/>
            <a:ext cx="550305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study will build on my own thesis study into critical thinking which was able to able to increase students’ critical thinking by 8.43 points and a very short space of time.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0BFDF-D948-4F4A-854E-477525F57792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3094F6-5ADD-4195-AF81-00AF033C9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Microsoft Office PowerPoint</Application>
  <PresentationFormat>Widescreen</PresentationFormat>
  <Paragraphs>313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Rockwell Extra Bold</vt:lpstr>
      <vt:lpstr>Tahoma</vt:lpstr>
      <vt:lpstr>Times New Roman</vt:lpstr>
      <vt:lpstr>Office Theme</vt:lpstr>
      <vt:lpstr>Disrupting the Educational Space</vt:lpstr>
      <vt:lpstr>Proposal</vt:lpstr>
      <vt:lpstr>PowerPoint Presentation</vt:lpstr>
      <vt:lpstr>Sociocultural Theory</vt:lpstr>
      <vt:lpstr>PowerPoint Presentation</vt:lpstr>
      <vt:lpstr>Contents</vt:lpstr>
      <vt:lpstr>Background</vt:lpstr>
      <vt:lpstr>Background</vt:lpstr>
      <vt:lpstr>Background</vt:lpstr>
      <vt:lpstr>PowerPoint Presentation</vt:lpstr>
      <vt:lpstr>Research Questions  and Hypothesis </vt:lpstr>
      <vt:lpstr>Research Questions  and Hypothesis </vt:lpstr>
      <vt:lpstr>PowerPoint Presentation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Methodology</vt:lpstr>
      <vt:lpstr>PowerPoint Presentation</vt:lpstr>
      <vt:lpstr>PowerPoint Presentation</vt:lpstr>
      <vt:lpstr>Drawing on Technology</vt:lpstr>
      <vt:lpstr>PowerPoint Presentation</vt:lpstr>
      <vt:lpstr>PowerPoint Presentation</vt:lpstr>
      <vt:lpstr>Methodology</vt:lpstr>
      <vt:lpstr>PowerPoint Presentation</vt:lpstr>
      <vt:lpstr>Discussion</vt:lpstr>
      <vt:lpstr>PowerPoint Presentation</vt:lpstr>
      <vt:lpstr>PowerPoint Presentation</vt:lpstr>
      <vt:lpstr>Do you have any questions for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2020-04-10T02:06:31Z</dcterms:created>
  <dcterms:modified xsi:type="dcterms:W3CDTF">2020-06-02T07:23:33Z</dcterms:modified>
</cp:coreProperties>
</file>